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289" r:id="rId7"/>
    <p:sldId id="291" r:id="rId8"/>
    <p:sldId id="274" r:id="rId9"/>
    <p:sldId id="276" r:id="rId10"/>
    <p:sldId id="277" r:id="rId11"/>
    <p:sldId id="278" r:id="rId12"/>
    <p:sldId id="286" r:id="rId13"/>
    <p:sldId id="292" r:id="rId14"/>
    <p:sldId id="281" r:id="rId15"/>
    <p:sldId id="282" r:id="rId16"/>
    <p:sldId id="284" r:id="rId17"/>
    <p:sldId id="28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21D"/>
    <a:srgbClr val="DF1725"/>
    <a:srgbClr val="F8E4F8"/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6340" autoAdjust="0"/>
  </p:normalViewPr>
  <p:slideViewPr>
    <p:cSldViewPr snapToGrid="0" showGuides="1">
      <p:cViewPr varScale="1">
        <p:scale>
          <a:sx n="109" d="100"/>
          <a:sy n="109" d="100"/>
        </p:scale>
        <p:origin x="462" y="132"/>
      </p:cViewPr>
      <p:guideLst>
        <p:guide pos="3840"/>
        <p:guide orient="horz" pos="2500"/>
        <p:guide pos="4951"/>
      </p:guideLst>
    </p:cSldViewPr>
  </p:slideViewPr>
  <p:outlineViewPr>
    <p:cViewPr>
      <p:scale>
        <a:sx n="33" d="100"/>
        <a:sy n="33" d="100"/>
      </p:scale>
      <p:origin x="0" y="-158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7/6/2022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7/6/2022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8A92-0141-4330-8F3E-FAADFAC2384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566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ebp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13.jpg"/><Relationship Id="rId4" Type="http://schemas.openxmlformats.org/officeDocument/2006/relationships/image" Target="../media/image12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4669CA-0BA3-8238-B6E5-B9FB5D98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4" y="110066"/>
            <a:ext cx="11993552" cy="66378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8D8B70-3BFD-1023-06AA-AD3F17BA8E88}"/>
              </a:ext>
            </a:extLst>
          </p:cNvPr>
          <p:cNvSpPr/>
          <p:nvPr/>
        </p:nvSpPr>
        <p:spPr>
          <a:xfrm>
            <a:off x="3420532" y="2404533"/>
            <a:ext cx="5215467" cy="228135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33" y="2087743"/>
            <a:ext cx="10117959" cy="2281355"/>
          </a:xfrm>
        </p:spPr>
        <p:txBody>
          <a:bodyPr/>
          <a:lstStyle/>
          <a:p>
            <a:r>
              <a:rPr lang="en-US" sz="10000" dirty="0"/>
              <a:t>Wildfires</a:t>
            </a:r>
            <a:endParaRPr lang="ru-RU" sz="10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45118D-C4AB-2E9D-DAB0-63C5DA9C8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90" y="259823"/>
            <a:ext cx="2086896" cy="1678163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3A564AA-82CE-CD5D-FE2C-4DEAE6BA9393}"/>
              </a:ext>
            </a:extLst>
          </p:cNvPr>
          <p:cNvSpPr txBox="1">
            <a:spLocks/>
          </p:cNvSpPr>
          <p:nvPr/>
        </p:nvSpPr>
        <p:spPr>
          <a:xfrm>
            <a:off x="770465" y="3915663"/>
            <a:ext cx="10515600" cy="459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300" dirty="0">
                <a:solidFill>
                  <a:schemeClr val="bg1"/>
                </a:solidFill>
              </a:rPr>
              <a:t>Laws &amp; Prevention Measures </a:t>
            </a: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-185980" y="-152401"/>
            <a:ext cx="12377980" cy="701040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3261651" y="1069383"/>
            <a:ext cx="4843963" cy="4200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Reduce ground fuel</a:t>
            </a:r>
          </a:p>
          <a:p>
            <a:pPr algn="just"/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Improve roadways &amp; access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Access to fire hydrants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Quicker  identification of properties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E65D1C03-6D4C-C564-C073-9655765A45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05E64-7D91-4B7E-1B36-2E309A29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629" y="178559"/>
            <a:ext cx="3447631" cy="299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06FBF-755F-1E87-E7AA-8FA0B718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18" y="155940"/>
            <a:ext cx="2790635" cy="3006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65F22-3F0E-ED21-C527-038910B41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4" y="3465891"/>
            <a:ext cx="2650631" cy="3236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C1914C-1B02-DEBA-0DF3-620ADF992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630" y="3581401"/>
            <a:ext cx="3447631" cy="31206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A8EBE0-6741-E105-D0E2-5AF6A2BBBA55}"/>
              </a:ext>
            </a:extLst>
          </p:cNvPr>
          <p:cNvSpPr txBox="1">
            <a:spLocks/>
          </p:cNvSpPr>
          <p:nvPr/>
        </p:nvSpPr>
        <p:spPr>
          <a:xfrm>
            <a:off x="2933153" y="642099"/>
            <a:ext cx="5643477" cy="14974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Wildfire hazard mitigation &amp; prevention inspections</a:t>
            </a:r>
          </a:p>
        </p:txBody>
      </p:sp>
    </p:spTree>
    <p:extLst>
      <p:ext uri="{BB962C8B-B14F-4D97-AF65-F5344CB8AC3E}">
        <p14:creationId xmlns:p14="http://schemas.microsoft.com/office/powerpoint/2010/main" val="2244481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-1" y="-745066"/>
            <a:ext cx="12801601" cy="760306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-572746" y="2627060"/>
            <a:ext cx="7958668" cy="1908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NOTIFICATION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E65D1C03-6D4C-C564-C073-9655765A45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F88C4-4D05-7E12-3568-2C09C86E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79" y="-48774"/>
            <a:ext cx="6210483" cy="62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2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-626534" y="2377841"/>
            <a:ext cx="7958668" cy="1908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ABATEMENT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OF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HAZARDS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E65D1C03-6D4C-C564-C073-9655765A45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2FC5B9-CFF2-C213-2146-12F9BDA4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843" y="249219"/>
            <a:ext cx="4627335" cy="3082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E506D-C352-4011-A033-39B70B1B9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543" y="3525819"/>
            <a:ext cx="4627635" cy="30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7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3198649" y="2627060"/>
            <a:ext cx="4819854" cy="1908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ADDITIONAL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MEASURES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E65D1C03-6D4C-C564-C073-9655765A45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55241-0621-9912-89A4-636E01D8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495" y="3443540"/>
            <a:ext cx="4053425" cy="3040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5F79E-1BE1-888C-DF73-254D5D52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0" y="374392"/>
            <a:ext cx="2728718" cy="2506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94135A-D07C-424C-5FF3-14A786F4B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494" y="374391"/>
            <a:ext cx="4053425" cy="2506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827BD-C369-DD65-7710-2B0F2669D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80" y="3813658"/>
            <a:ext cx="2807288" cy="26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9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3390">
            <a:extLst>
              <a:ext uri="{FF2B5EF4-FFF2-40B4-BE49-F238E27FC236}">
                <a16:creationId xmlns:a16="http://schemas.microsoft.com/office/drawing/2014/main" id="{7199F11D-C264-2CA4-0F52-AD74DD6C8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6120" y="1604207"/>
            <a:ext cx="4199559" cy="6172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6C4E1F-236D-7AB7-302B-B762B83E6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64D8B-3CB3-4C87-D4F7-5BFF692B69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2CE78-4D6C-9D0F-CDBE-9AD3BE1F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B7493-AA7A-6FDD-44F5-2D800E577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IMG_3398">
            <a:extLst>
              <a:ext uri="{FF2B5EF4-FFF2-40B4-BE49-F238E27FC236}">
                <a16:creationId xmlns:a16="http://schemas.microsoft.com/office/drawing/2014/main" id="{9D0B9C58-C84F-75FE-1F4E-79C89C885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4" y="-1"/>
            <a:ext cx="6096000" cy="36236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IMG_3391">
            <a:extLst>
              <a:ext uri="{FF2B5EF4-FFF2-40B4-BE49-F238E27FC236}">
                <a16:creationId xmlns:a16="http://schemas.microsoft.com/office/drawing/2014/main" id="{EF7229B2-F86A-3F64-2440-EE0BD3E70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4" y="3623644"/>
            <a:ext cx="6096000" cy="32343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IMG_3382">
            <a:extLst>
              <a:ext uri="{FF2B5EF4-FFF2-40B4-BE49-F238E27FC236}">
                <a16:creationId xmlns:a16="http://schemas.microsoft.com/office/drawing/2014/main" id="{1BDC74EB-A084-E249-EF42-D6CBE312D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1"/>
            <a:ext cx="6172200" cy="362364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27426-E6DE-89FE-1762-355D1A926161}"/>
              </a:ext>
            </a:extLst>
          </p:cNvPr>
          <p:cNvSpPr/>
          <p:nvPr/>
        </p:nvSpPr>
        <p:spPr>
          <a:xfrm>
            <a:off x="3048000" y="2404533"/>
            <a:ext cx="5909733" cy="228135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B23DFE0-7864-05C6-ECFD-FF997B3F7BB3}"/>
              </a:ext>
            </a:extLst>
          </p:cNvPr>
          <p:cNvSpPr txBox="1">
            <a:spLocks/>
          </p:cNvSpPr>
          <p:nvPr/>
        </p:nvSpPr>
        <p:spPr>
          <a:xfrm>
            <a:off x="3210308" y="1770833"/>
            <a:ext cx="10117959" cy="2281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/>
              <a:t>Thank You</a:t>
            </a:r>
            <a:endParaRPr lang="ru-RU" sz="100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A00BEBB-F3A3-192C-E729-AA8D5D2A6334}"/>
              </a:ext>
            </a:extLst>
          </p:cNvPr>
          <p:cNvSpPr txBox="1">
            <a:spLocks/>
          </p:cNvSpPr>
          <p:nvPr/>
        </p:nvSpPr>
        <p:spPr>
          <a:xfrm>
            <a:off x="770465" y="3915663"/>
            <a:ext cx="10515600" cy="459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300" dirty="0">
                <a:solidFill>
                  <a:schemeClr val="bg1"/>
                </a:solidFill>
              </a:rPr>
              <a:t>Let’s work together!</a:t>
            </a:r>
          </a:p>
        </p:txBody>
      </p:sp>
    </p:spTree>
    <p:extLst>
      <p:ext uri="{BB962C8B-B14F-4D97-AF65-F5344CB8AC3E}">
        <p14:creationId xmlns:p14="http://schemas.microsoft.com/office/powerpoint/2010/main" val="233886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B17888-9F23-3D17-7FD4-84D7F34DD410}"/>
              </a:ext>
            </a:extLst>
          </p:cNvPr>
          <p:cNvSpPr/>
          <p:nvPr/>
        </p:nvSpPr>
        <p:spPr>
          <a:xfrm>
            <a:off x="261382" y="711200"/>
            <a:ext cx="5288963" cy="14974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7D561F-9148-FACA-34EC-DA9FD8F6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450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4" y="592667"/>
            <a:ext cx="7795835" cy="1497496"/>
          </a:xfrm>
        </p:spPr>
        <p:txBody>
          <a:bodyPr>
            <a:normAutofit/>
          </a:bodyPr>
          <a:lstStyle/>
          <a:p>
            <a:r>
              <a:rPr lang="en-US" sz="7000" b="1" dirty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92004-FF5A-486F-BD35-52AACB74C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2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0FAD-B989-F56A-BE99-CA77425F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787D-9277-730B-7D39-61CE392C1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72D2F-E067-A2CA-EAB1-DFDE6A4A7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16A0B-44A3-54BF-AF8A-FE978AF7B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E74408-E8DE-3C32-50DC-B4F569B5C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B11D8-62D6-6A04-CDD4-4C2FEF4A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A3B52F-4220-BBC0-9E25-5FC93197A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56" y="335446"/>
            <a:ext cx="4162340" cy="2651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CF841B-DC98-086F-A5B6-18EBCD127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70" y="3219870"/>
            <a:ext cx="4162339" cy="323479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F0D96D0-B891-FE7F-96D5-0B14ECD8F904}"/>
              </a:ext>
            </a:extLst>
          </p:cNvPr>
          <p:cNvSpPr txBox="1">
            <a:spLocks/>
          </p:cNvSpPr>
          <p:nvPr/>
        </p:nvSpPr>
        <p:spPr>
          <a:xfrm>
            <a:off x="4660933" y="680908"/>
            <a:ext cx="2978600" cy="4200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Wildland Urban Interface 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Vs. 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Wildland Urban  Intermix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992337-1B5D-3226-39A3-5DCD30340C77}"/>
              </a:ext>
            </a:extLst>
          </p:cNvPr>
          <p:cNvSpPr txBox="1">
            <a:spLocks/>
          </p:cNvSpPr>
          <p:nvPr/>
        </p:nvSpPr>
        <p:spPr>
          <a:xfrm>
            <a:off x="2590799" y="628452"/>
            <a:ext cx="7010402" cy="14974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20</a:t>
            </a:r>
            <a:r>
              <a:rPr lang="en-US" sz="4000" b="1" baseline="30000" dirty="0">
                <a:solidFill>
                  <a:schemeClr val="tx1"/>
                </a:solidFill>
              </a:rPr>
              <a:t>th</a:t>
            </a:r>
            <a:r>
              <a:rPr lang="en-US" sz="4000" b="1" dirty="0">
                <a:solidFill>
                  <a:schemeClr val="tx1"/>
                </a:solidFill>
              </a:rPr>
              <a:t> Century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Developments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D9D64E-4494-BA79-6183-7D436C928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042" y="335446"/>
            <a:ext cx="3998050" cy="28217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5AA519-0818-83AF-8EB5-A5DBF14F6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491" y="3303125"/>
            <a:ext cx="4077152" cy="30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0FAD-B989-F56A-BE99-CA77425F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787D-9277-730B-7D39-61CE392C1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72D2F-E067-A2CA-EAB1-DFDE6A4A7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16A0B-44A3-54BF-AF8A-FE978AF7B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E74408-E8DE-3C32-50DC-B4F569B5C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B11D8-62D6-6A04-CDD4-4C2FEF4A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4640"/>
            <a:ext cx="12191999" cy="716727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F0D96D0-B891-FE7F-96D5-0B14ECD8F904}"/>
              </a:ext>
            </a:extLst>
          </p:cNvPr>
          <p:cNvSpPr txBox="1">
            <a:spLocks/>
          </p:cNvSpPr>
          <p:nvPr/>
        </p:nvSpPr>
        <p:spPr>
          <a:xfrm>
            <a:off x="4637862" y="836675"/>
            <a:ext cx="2978600" cy="4200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Science of weather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Firefighting advancements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Improved training and techniques 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/>
                </a:solidFill>
              </a:rPr>
              <a:t>Laws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992337-1B5D-3226-39A3-5DCD30340C77}"/>
              </a:ext>
            </a:extLst>
          </p:cNvPr>
          <p:cNvSpPr txBox="1">
            <a:spLocks/>
          </p:cNvSpPr>
          <p:nvPr/>
        </p:nvSpPr>
        <p:spPr>
          <a:xfrm>
            <a:off x="2590799" y="1196856"/>
            <a:ext cx="7010402" cy="14974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Response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37F79C-351B-8F6C-56C8-6CD8B3F51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1" r="12269" b="7628"/>
          <a:stretch/>
        </p:blipFill>
        <p:spPr>
          <a:xfrm>
            <a:off x="186268" y="245082"/>
            <a:ext cx="3903594" cy="26677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3D886-8CA8-5F24-C682-C5E453C4E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8" y="3724669"/>
            <a:ext cx="3903594" cy="2624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0584C9-B224-196B-32D4-DA9DE4D59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419" y="432515"/>
            <a:ext cx="4014313" cy="2667754"/>
          </a:xfrm>
          <a:prstGeom prst="rect">
            <a:avLst/>
          </a:prstGeom>
        </p:spPr>
      </p:pic>
      <p:pic>
        <p:nvPicPr>
          <p:cNvPr id="20" name="Picture 2" descr="22,069 Law Library Photos - Free &amp; Royalty-Free Stock Photos from Dreamstime">
            <a:extLst>
              <a:ext uri="{FF2B5EF4-FFF2-40B4-BE49-F238E27FC236}">
                <a16:creationId xmlns:a16="http://schemas.microsoft.com/office/drawing/2014/main" id="{20D1348B-72AB-E072-E5E2-253DB7AC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516" y="3633291"/>
            <a:ext cx="4019216" cy="26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186266" y="896315"/>
            <a:ext cx="6617148" cy="4592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>
                <a:solidFill>
                  <a:schemeClr val="tx1"/>
                </a:solidFill>
              </a:rPr>
              <a:t>LAWS, CODES,  AND REGULATIONS</a:t>
            </a:r>
          </a:p>
          <a:p>
            <a:pPr algn="ctr"/>
            <a:endParaRPr lang="en-US" sz="3600" b="1" i="1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chemeClr val="tx1"/>
                </a:solidFill>
              </a:rPr>
              <a:t>Assembly Bill/Senate Bill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chemeClr val="tx1"/>
                </a:solidFill>
              </a:rPr>
              <a:t>Health &amp; Safety Codes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chemeClr val="tx1"/>
                </a:solidFill>
              </a:rPr>
              <a:t>California Code of Regulations 24 &amp; 19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chemeClr val="tx1"/>
                </a:solidFill>
              </a:rPr>
              <a:t>California Government Code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chemeClr val="tx1"/>
                </a:solidFill>
              </a:rPr>
              <a:t>Local Ordinances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b="1" i="1" dirty="0">
              <a:solidFill>
                <a:schemeClr val="tx1"/>
              </a:solidFill>
            </a:endParaRPr>
          </a:p>
          <a:p>
            <a:endParaRPr lang="en-US" sz="2800" b="1" i="1" dirty="0">
              <a:solidFill>
                <a:schemeClr val="tx1"/>
              </a:solidFill>
            </a:endParaRP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07D693-A73D-39EF-1B34-001F50E11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021" y="669848"/>
            <a:ext cx="5045559" cy="50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-1587947" y="2218267"/>
            <a:ext cx="7958668" cy="1908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CAL FIRE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OSFM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D8C5A5-AAD3-736D-2FB3-A29ABEB3D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77" y="2218267"/>
            <a:ext cx="6599656" cy="201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8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-1441753" y="2507488"/>
            <a:ext cx="7958668" cy="1908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PREVENTION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MEASURES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77B4D-96F3-6BAA-8733-097241528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2" y="1431669"/>
            <a:ext cx="6095864" cy="40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-1701593" y="2811633"/>
            <a:ext cx="7958668" cy="1908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INSPECTION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77B4D-96F3-6BAA-8733-097241528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181" y="1427138"/>
            <a:ext cx="6095864" cy="406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3A808-326F-3FC3-8E3C-4A5F62B2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962" y="1298033"/>
            <a:ext cx="6758011" cy="44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0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95AE3-8941-3037-4938-610596C5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15714-45A9-AE19-8B17-0DBA7C29F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972DE4-4D60-8E9C-15CC-56D9049288B4}"/>
              </a:ext>
            </a:extLst>
          </p:cNvPr>
          <p:cNvSpPr/>
          <p:nvPr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22027-4C00-0941-AD92-C8504118FBA0}"/>
              </a:ext>
            </a:extLst>
          </p:cNvPr>
          <p:cNvSpPr txBox="1">
            <a:spLocks/>
          </p:cNvSpPr>
          <p:nvPr/>
        </p:nvSpPr>
        <p:spPr>
          <a:xfrm>
            <a:off x="-1713453" y="2474659"/>
            <a:ext cx="7958668" cy="1908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DEFENSIBLE </a:t>
            </a:r>
          </a:p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SPACE </a:t>
            </a:r>
          </a:p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GUIDELINES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77B4D-96F3-6BAA-8733-097241528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181" y="1427138"/>
            <a:ext cx="6095864" cy="406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D3D00-241A-A81A-84EE-307DAE994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500" y="1238249"/>
            <a:ext cx="67532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35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6A71AF-4CF2-4B95-BFB6-5C2750025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307</TotalTime>
  <Words>149</Words>
  <Application>Microsoft Office PowerPoint</Application>
  <PresentationFormat>Widescreen</PresentationFormat>
  <Paragraphs>95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Franklin Gothic Book</vt:lpstr>
      <vt:lpstr>Gill Sans MT</vt:lpstr>
      <vt:lpstr>Wingdings</vt:lpstr>
      <vt:lpstr>Office Theme</vt:lpstr>
      <vt:lpstr>Wildfires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Wildfires</dc:title>
  <dc:creator>Robert Montaghami</dc:creator>
  <cp:lastModifiedBy>Robert Montaghami</cp:lastModifiedBy>
  <cp:revision>9</cp:revision>
  <dcterms:created xsi:type="dcterms:W3CDTF">2022-07-06T04:43:56Z</dcterms:created>
  <dcterms:modified xsi:type="dcterms:W3CDTF">2022-07-06T18:04:59Z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