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3" r:id="rId2"/>
  </p:sldMasterIdLst>
  <p:notesMasterIdLst>
    <p:notesMasterId r:id="rId26"/>
  </p:notesMasterIdLst>
  <p:handoutMasterIdLst>
    <p:handoutMasterId r:id="rId27"/>
  </p:handoutMasterIdLst>
  <p:sldIdLst>
    <p:sldId id="256" r:id="rId3"/>
    <p:sldId id="512" r:id="rId4"/>
    <p:sldId id="353" r:id="rId5"/>
    <p:sldId id="420" r:id="rId6"/>
    <p:sldId id="423" r:id="rId7"/>
    <p:sldId id="426" r:id="rId8"/>
    <p:sldId id="428" r:id="rId9"/>
    <p:sldId id="284" r:id="rId10"/>
    <p:sldId id="282" r:id="rId11"/>
    <p:sldId id="425" r:id="rId12"/>
    <p:sldId id="385" r:id="rId13"/>
    <p:sldId id="513" r:id="rId14"/>
    <p:sldId id="388" r:id="rId15"/>
    <p:sldId id="408" r:id="rId16"/>
    <p:sldId id="396" r:id="rId17"/>
    <p:sldId id="434" r:id="rId18"/>
    <p:sldId id="511" r:id="rId19"/>
    <p:sldId id="409" r:id="rId20"/>
    <p:sldId id="520" r:id="rId21"/>
    <p:sldId id="427" r:id="rId22"/>
    <p:sldId id="432" r:id="rId23"/>
    <p:sldId id="518" r:id="rId24"/>
    <p:sldId id="514" r:id="rId2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DFD2"/>
    <a:srgbClr val="265B62"/>
    <a:srgbClr val="598187"/>
    <a:srgbClr val="41A796"/>
    <a:srgbClr val="003E46"/>
    <a:srgbClr val="FFC000"/>
    <a:srgbClr val="C0504D"/>
    <a:srgbClr val="FF7575"/>
    <a:srgbClr val="0033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83997" autoAdjust="0"/>
  </p:normalViewPr>
  <p:slideViewPr>
    <p:cSldViewPr snapToGrid="0">
      <p:cViewPr varScale="1">
        <p:scale>
          <a:sx n="78" d="100"/>
          <a:sy n="78" d="100"/>
        </p:scale>
        <p:origin x="432" y="45"/>
      </p:cViewPr>
      <p:guideLst>
        <p:guide orient="horz" pos="2160"/>
        <p:guide pos="120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pw01\pwpublic\wmpub\Water%20Resilience%20Measure\Funding%20Measure\Framework\Subcommittee%20Straw%20Proposals\Regional%20Governance\Archive\SCW%20Fund%20Breakdown%20Pie%20Chart%20(2018030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pw01\pwpublic\wmpub\Water%20Resilience%20Measure\Funding%20Measure\Framework\Subcommittee%20Straw%20Proposals\Regional%20Governance\Archive\SCW%20Fund%20Breakdown%20Pie%20Chart%20(2018030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pw01\pwpublic\wmpub\Water%20Resilience%20Measure\Funding%20Measure\Framework\Subcommittee%20Straw%20Proposals\Regional%20Governance\Archive\SCW%20Fund%20Breakdown%20Pie%20Chart%20(2018030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pw01\pwpublic\wmpub\Water%20Resilience%20Measure\Funding%20Measure\Framework\Subcommittee%20Straw%20Proposals\Regional%20Governance\Archive\SCW%20Fund%20Breakdown%20Pie%20Chart%20(20180305).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file:///\\pw01\pwpublic\wmpub\Water%20Resilience%20Measure\Funding%20Measure\Framework\Subcommittee%20Straw%20Proposals\Regional%20Governance\Archive\SCW%20Fund%20Breakdown%20Pie%20Chart%20(20180305).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286038137625904E-2"/>
          <c:y val="1.5151515151515201E-2"/>
          <c:w val="0.50410218486025005"/>
          <c:h val="0.94444444444444398"/>
        </c:manualLayout>
      </c:layout>
      <c:pieChart>
        <c:varyColors val="1"/>
        <c:ser>
          <c:idx val="0"/>
          <c:order val="0"/>
          <c:spPr>
            <a:ln>
              <a:solidFill>
                <a:sysClr val="window" lastClr="FFFFFF"/>
              </a:solidFill>
            </a:ln>
          </c:spPr>
          <c:dPt>
            <c:idx val="0"/>
            <c:bubble3D val="0"/>
            <c:spPr>
              <a:solidFill>
                <a:srgbClr val="003366"/>
              </a:solidFill>
              <a:ln w="19050">
                <a:solidFill>
                  <a:sysClr val="window" lastClr="FFFFFF"/>
                </a:solidFill>
              </a:ln>
              <a:effectLst/>
            </c:spPr>
            <c:extLst>
              <c:ext xmlns:c16="http://schemas.microsoft.com/office/drawing/2014/chart" uri="{C3380CC4-5D6E-409C-BE32-E72D297353CC}">
                <c16:uniqueId val="{00000001-966F-43CA-B15D-79EE6D15DA24}"/>
              </c:ext>
            </c:extLst>
          </c:dPt>
          <c:dPt>
            <c:idx val="1"/>
            <c:bubble3D val="0"/>
            <c:spPr>
              <a:solidFill>
                <a:srgbClr val="FFC000"/>
              </a:solidFill>
              <a:ln w="19050">
                <a:solidFill>
                  <a:sysClr val="window" lastClr="FFFFFF"/>
                </a:solidFill>
              </a:ln>
              <a:effectLst/>
            </c:spPr>
            <c:extLst>
              <c:ext xmlns:c16="http://schemas.microsoft.com/office/drawing/2014/chart" uri="{C3380CC4-5D6E-409C-BE32-E72D297353CC}">
                <c16:uniqueId val="{00000003-966F-43CA-B15D-79EE6D15DA24}"/>
              </c:ext>
            </c:extLst>
          </c:dPt>
          <c:dPt>
            <c:idx val="2"/>
            <c:bubble3D val="0"/>
            <c:spPr>
              <a:solidFill>
                <a:srgbClr val="E7E6E6">
                  <a:lumMod val="25000"/>
                </a:srgbClr>
              </a:solidFill>
              <a:ln w="19050">
                <a:solidFill>
                  <a:sysClr val="window" lastClr="FFFFFF"/>
                </a:solidFill>
              </a:ln>
              <a:effectLst/>
            </c:spPr>
            <c:extLst>
              <c:ext xmlns:c16="http://schemas.microsoft.com/office/drawing/2014/chart" uri="{C3380CC4-5D6E-409C-BE32-E72D297353CC}">
                <c16:uniqueId val="{00000005-966F-43CA-B15D-79EE6D15DA24}"/>
              </c:ext>
            </c:extLst>
          </c:dPt>
          <c:cat>
            <c:strRef>
              <c:f>Sheet1!$A$1:$A$3</c:f>
              <c:strCache>
                <c:ptCount val="3"/>
                <c:pt idx="0">
                  <c:v>Regional Program</c:v>
                </c:pt>
                <c:pt idx="1">
                  <c:v>Municipal Program</c:v>
                </c:pt>
                <c:pt idx="2">
                  <c:v>FCD Program</c:v>
                </c:pt>
              </c:strCache>
            </c:strRef>
          </c:cat>
          <c:val>
            <c:numRef>
              <c:f>Sheet1!$B$1:$B$3</c:f>
              <c:numCache>
                <c:formatCode>0%</c:formatCode>
                <c:ptCount val="3"/>
                <c:pt idx="0">
                  <c:v>0.5</c:v>
                </c:pt>
                <c:pt idx="1">
                  <c:v>0.4</c:v>
                </c:pt>
                <c:pt idx="2">
                  <c:v>0.1</c:v>
                </c:pt>
              </c:numCache>
            </c:numRef>
          </c:val>
          <c:extLst>
            <c:ext xmlns:c16="http://schemas.microsoft.com/office/drawing/2014/chart" uri="{C3380CC4-5D6E-409C-BE32-E72D297353CC}">
              <c16:uniqueId val="{00000006-966F-43CA-B15D-79EE6D15DA24}"/>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4167332463340099"/>
          <c:y val="0.193145629523582"/>
          <c:w val="0.35023947453996301"/>
          <c:h val="0.5581531853972799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spPr>
            <a:pattFill prst="dkUpDiag">
              <a:fgClr>
                <a:schemeClr val="accent1"/>
              </a:fgClr>
              <a:bgClr>
                <a:schemeClr val="bg1"/>
              </a:bgClr>
            </a:pattFill>
          </c:spPr>
          <c:dPt>
            <c:idx val="0"/>
            <c:bubble3D val="0"/>
            <c:spPr>
              <a:pattFill prst="dkUpDiag">
                <a:fgClr>
                  <a:schemeClr val="tx1">
                    <a:lumMod val="50000"/>
                    <a:lumOff val="50000"/>
                  </a:schemeClr>
                </a:fgClr>
                <a:bgClr>
                  <a:schemeClr val="bg1"/>
                </a:bgClr>
              </a:pattFill>
              <a:ln w="19050">
                <a:solidFill>
                  <a:schemeClr val="lt1"/>
                </a:solidFill>
              </a:ln>
              <a:effectLst/>
            </c:spPr>
            <c:extLst>
              <c:ext xmlns:c16="http://schemas.microsoft.com/office/drawing/2014/chart" uri="{C3380CC4-5D6E-409C-BE32-E72D297353CC}">
                <c16:uniqueId val="{00000001-4830-4D78-A9AC-0CBCD99E82C1}"/>
              </c:ext>
            </c:extLst>
          </c:dPt>
          <c:dPt>
            <c:idx val="1"/>
            <c:bubble3D val="0"/>
            <c:spPr>
              <a:pattFill prst="dkUpDiag">
                <a:fgClr>
                  <a:schemeClr val="tx1">
                    <a:lumMod val="50000"/>
                    <a:lumOff val="50000"/>
                  </a:schemeClr>
                </a:fgClr>
                <a:bgClr>
                  <a:schemeClr val="bg1"/>
                </a:bgClr>
              </a:pattFill>
              <a:ln w="19050">
                <a:solidFill>
                  <a:schemeClr val="lt1"/>
                </a:solidFill>
              </a:ln>
              <a:effectLst/>
            </c:spPr>
            <c:extLst>
              <c:ext xmlns:c16="http://schemas.microsoft.com/office/drawing/2014/chart" uri="{C3380CC4-5D6E-409C-BE32-E72D297353CC}">
                <c16:uniqueId val="{00000003-4830-4D78-A9AC-0CBCD99E82C1}"/>
              </c:ext>
            </c:extLst>
          </c:dPt>
          <c:dPt>
            <c:idx val="2"/>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5-4830-4D78-A9AC-0CBCD99E82C1}"/>
              </c:ext>
            </c:extLst>
          </c:dPt>
          <c:cat>
            <c:strRef>
              <c:f>Sheet2!$A$1:$A$3</c:f>
              <c:strCache>
                <c:ptCount val="3"/>
                <c:pt idx="0">
                  <c:v>Regional Fund (50%)</c:v>
                </c:pt>
                <c:pt idx="1">
                  <c:v>Municipal Fund (40%)</c:v>
                </c:pt>
                <c:pt idx="2">
                  <c:v>FCD Fund (10%)</c:v>
                </c:pt>
              </c:strCache>
            </c:strRef>
          </c:cat>
          <c:val>
            <c:numRef>
              <c:f>Sheet2!$B$1:$B$3</c:f>
              <c:numCache>
                <c:formatCode>0%</c:formatCode>
                <c:ptCount val="3"/>
                <c:pt idx="0">
                  <c:v>0.5</c:v>
                </c:pt>
                <c:pt idx="1">
                  <c:v>0.4</c:v>
                </c:pt>
                <c:pt idx="2">
                  <c:v>0.1</c:v>
                </c:pt>
              </c:numCache>
            </c:numRef>
          </c:val>
          <c:extLst>
            <c:ext xmlns:c16="http://schemas.microsoft.com/office/drawing/2014/chart" uri="{C3380CC4-5D6E-409C-BE32-E72D297353CC}">
              <c16:uniqueId val="{00000006-4830-4D78-A9AC-0CBCD99E82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spPr>
            <a:pattFill prst="dkUpDiag">
              <a:fgClr>
                <a:schemeClr val="accent1"/>
              </a:fgClr>
              <a:bgClr>
                <a:schemeClr val="bg1"/>
              </a:bgClr>
            </a:pattFill>
          </c:spPr>
          <c:dPt>
            <c:idx val="0"/>
            <c:bubble3D val="0"/>
            <c:spPr>
              <a:pattFill prst="dkUpDiag">
                <a:fgClr>
                  <a:schemeClr val="tx1">
                    <a:lumMod val="50000"/>
                    <a:lumOff val="50000"/>
                  </a:schemeClr>
                </a:fgClr>
                <a:bgClr>
                  <a:schemeClr val="bg1"/>
                </a:bgClr>
              </a:pattFill>
              <a:ln w="19050">
                <a:solidFill>
                  <a:schemeClr val="lt1"/>
                </a:solidFill>
              </a:ln>
              <a:effectLst/>
            </c:spPr>
            <c:extLst>
              <c:ext xmlns:c16="http://schemas.microsoft.com/office/drawing/2014/chart" uri="{C3380CC4-5D6E-409C-BE32-E72D297353CC}">
                <c16:uniqueId val="{00000001-073B-4135-BA80-1AD063DB3AC5}"/>
              </c:ext>
            </c:extLst>
          </c:dPt>
          <c:dPt>
            <c:idx val="1"/>
            <c:bubble3D val="0"/>
            <c:spPr>
              <a:solidFill>
                <a:srgbClr val="41A796"/>
              </a:solidFill>
              <a:ln w="19050">
                <a:solidFill>
                  <a:schemeClr val="lt1"/>
                </a:solidFill>
              </a:ln>
              <a:effectLst/>
            </c:spPr>
            <c:extLst>
              <c:ext xmlns:c16="http://schemas.microsoft.com/office/drawing/2014/chart" uri="{C3380CC4-5D6E-409C-BE32-E72D297353CC}">
                <c16:uniqueId val="{00000003-073B-4135-BA80-1AD063DB3AC5}"/>
              </c:ext>
            </c:extLst>
          </c:dPt>
          <c:dPt>
            <c:idx val="2"/>
            <c:bubble3D val="0"/>
            <c:spPr>
              <a:pattFill prst="dkUpDiag">
                <a:fgClr>
                  <a:schemeClr val="tx1">
                    <a:lumMod val="50000"/>
                    <a:lumOff val="50000"/>
                  </a:schemeClr>
                </a:fgClr>
                <a:bgClr>
                  <a:schemeClr val="bg1"/>
                </a:bgClr>
              </a:pattFill>
              <a:ln w="19050">
                <a:solidFill>
                  <a:schemeClr val="lt1"/>
                </a:solidFill>
              </a:ln>
              <a:effectLst/>
            </c:spPr>
            <c:extLst>
              <c:ext xmlns:c16="http://schemas.microsoft.com/office/drawing/2014/chart" uri="{C3380CC4-5D6E-409C-BE32-E72D297353CC}">
                <c16:uniqueId val="{00000005-073B-4135-BA80-1AD063DB3AC5}"/>
              </c:ext>
            </c:extLst>
          </c:dPt>
          <c:cat>
            <c:strRef>
              <c:f>Sheet2!$A$1:$A$3</c:f>
              <c:strCache>
                <c:ptCount val="3"/>
                <c:pt idx="0">
                  <c:v>Regional Fund (50%)</c:v>
                </c:pt>
                <c:pt idx="1">
                  <c:v>Municipal Fund (40%)</c:v>
                </c:pt>
                <c:pt idx="2">
                  <c:v>FCD Fund (10%)</c:v>
                </c:pt>
              </c:strCache>
            </c:strRef>
          </c:cat>
          <c:val>
            <c:numRef>
              <c:f>Sheet2!$B$1:$B$3</c:f>
              <c:numCache>
                <c:formatCode>0%</c:formatCode>
                <c:ptCount val="3"/>
                <c:pt idx="0">
                  <c:v>0.5</c:v>
                </c:pt>
                <c:pt idx="1">
                  <c:v>0.4</c:v>
                </c:pt>
                <c:pt idx="2">
                  <c:v>0.1</c:v>
                </c:pt>
              </c:numCache>
            </c:numRef>
          </c:val>
          <c:extLst>
            <c:ext xmlns:c16="http://schemas.microsoft.com/office/drawing/2014/chart" uri="{C3380CC4-5D6E-409C-BE32-E72D297353CC}">
              <c16:uniqueId val="{00000006-073B-4135-BA80-1AD063DB3AC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spPr>
            <a:pattFill prst="dkUpDiag">
              <a:fgClr>
                <a:schemeClr val="accent1"/>
              </a:fgClr>
              <a:bgClr>
                <a:schemeClr val="bg1"/>
              </a:bgClr>
            </a:patt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41B-4E63-B929-2C261EB6F535}"/>
              </c:ext>
            </c:extLst>
          </c:dPt>
          <c:dPt>
            <c:idx val="1"/>
            <c:bubble3D val="0"/>
            <c:spPr>
              <a:pattFill prst="dkUpDiag">
                <a:fgClr>
                  <a:schemeClr val="tx1">
                    <a:lumMod val="50000"/>
                    <a:lumOff val="50000"/>
                  </a:schemeClr>
                </a:fgClr>
                <a:bgClr>
                  <a:schemeClr val="bg1"/>
                </a:bgClr>
              </a:pattFill>
              <a:ln w="19050">
                <a:solidFill>
                  <a:schemeClr val="lt1"/>
                </a:solidFill>
              </a:ln>
              <a:effectLst/>
            </c:spPr>
            <c:extLst>
              <c:ext xmlns:c16="http://schemas.microsoft.com/office/drawing/2014/chart" uri="{C3380CC4-5D6E-409C-BE32-E72D297353CC}">
                <c16:uniqueId val="{00000003-841B-4E63-B929-2C261EB6F535}"/>
              </c:ext>
            </c:extLst>
          </c:dPt>
          <c:dPt>
            <c:idx val="2"/>
            <c:bubble3D val="0"/>
            <c:spPr>
              <a:pattFill prst="dkUpDiag">
                <a:fgClr>
                  <a:schemeClr val="tx1">
                    <a:lumMod val="50000"/>
                    <a:lumOff val="50000"/>
                  </a:schemeClr>
                </a:fgClr>
                <a:bgClr>
                  <a:schemeClr val="bg1"/>
                </a:bgClr>
              </a:pattFill>
              <a:ln w="19050">
                <a:solidFill>
                  <a:schemeClr val="lt1"/>
                </a:solidFill>
              </a:ln>
              <a:effectLst/>
            </c:spPr>
            <c:extLst>
              <c:ext xmlns:c16="http://schemas.microsoft.com/office/drawing/2014/chart" uri="{C3380CC4-5D6E-409C-BE32-E72D297353CC}">
                <c16:uniqueId val="{00000005-841B-4E63-B929-2C261EB6F535}"/>
              </c:ext>
            </c:extLst>
          </c:dPt>
          <c:cat>
            <c:strRef>
              <c:f>Sheet2!$A$1:$A$3</c:f>
              <c:strCache>
                <c:ptCount val="3"/>
                <c:pt idx="0">
                  <c:v>Regional Fund (50%)</c:v>
                </c:pt>
                <c:pt idx="1">
                  <c:v>Municipal Fund (40%)</c:v>
                </c:pt>
                <c:pt idx="2">
                  <c:v>FCD Fund (10%)</c:v>
                </c:pt>
              </c:strCache>
            </c:strRef>
          </c:cat>
          <c:val>
            <c:numRef>
              <c:f>Sheet2!$B$1:$B$3</c:f>
              <c:numCache>
                <c:formatCode>0%</c:formatCode>
                <c:ptCount val="3"/>
                <c:pt idx="0">
                  <c:v>0.5</c:v>
                </c:pt>
                <c:pt idx="1">
                  <c:v>0.4</c:v>
                </c:pt>
                <c:pt idx="2">
                  <c:v>0.1</c:v>
                </c:pt>
              </c:numCache>
            </c:numRef>
          </c:val>
          <c:extLst>
            <c:ext xmlns:c16="http://schemas.microsoft.com/office/drawing/2014/chart" uri="{C3380CC4-5D6E-409C-BE32-E72D297353CC}">
              <c16:uniqueId val="{00000006-841B-4E63-B929-2C261EB6F5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3366"/>
              </a:solidFill>
              <a:ln w="19050">
                <a:solidFill>
                  <a:schemeClr val="lt1"/>
                </a:solidFill>
              </a:ln>
              <a:effectLst/>
            </c:spPr>
            <c:extLst>
              <c:ext xmlns:c16="http://schemas.microsoft.com/office/drawing/2014/chart" uri="{C3380CC4-5D6E-409C-BE32-E72D297353CC}">
                <c16:uniqueId val="{00000001-3EBA-40A7-A1C0-50AE1AD5B532}"/>
              </c:ext>
            </c:extLst>
          </c:dPt>
          <c:dPt>
            <c:idx val="1"/>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03-3EBA-40A7-A1C0-50AE1AD5B532}"/>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3EBA-40A7-A1C0-50AE1AD5B532}"/>
              </c:ext>
            </c:extLst>
          </c:dPt>
          <c:cat>
            <c:strRef>
              <c:f>Sheet2!$A$1:$A$3</c:f>
              <c:strCache>
                <c:ptCount val="3"/>
                <c:pt idx="0">
                  <c:v>Regional Fund (50%)</c:v>
                </c:pt>
                <c:pt idx="1">
                  <c:v>Municipal Fund (40%)</c:v>
                </c:pt>
                <c:pt idx="2">
                  <c:v>FCD Fund (10%)</c:v>
                </c:pt>
              </c:strCache>
            </c:strRef>
          </c:cat>
          <c:val>
            <c:numRef>
              <c:f>Sheet2!$B$1:$B$3</c:f>
              <c:numCache>
                <c:formatCode>0%</c:formatCode>
                <c:ptCount val="3"/>
                <c:pt idx="0">
                  <c:v>0.5</c:v>
                </c:pt>
                <c:pt idx="1">
                  <c:v>0.4</c:v>
                </c:pt>
                <c:pt idx="2">
                  <c:v>0.1</c:v>
                </c:pt>
              </c:numCache>
            </c:numRef>
          </c:val>
          <c:extLst>
            <c:ext xmlns:c16="http://schemas.microsoft.com/office/drawing/2014/chart" uri="{C3380CC4-5D6E-409C-BE32-E72D297353CC}">
              <c16:uniqueId val="{00000006-3EBA-40A7-A1C0-50AE1AD5B53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spPr>
            <a:pattFill prst="dkUpDiag">
              <a:fgClr>
                <a:schemeClr val="accent1"/>
              </a:fgClr>
              <a:bgClr>
                <a:schemeClr val="bg1"/>
              </a:bgClr>
            </a:pattFill>
          </c:spPr>
          <c:dPt>
            <c:idx val="0"/>
            <c:bubble3D val="0"/>
            <c:spPr>
              <a:solidFill>
                <a:srgbClr val="265B62"/>
              </a:solidFill>
              <a:ln w="19050">
                <a:solidFill>
                  <a:schemeClr val="lt1"/>
                </a:solidFill>
              </a:ln>
              <a:effectLst/>
            </c:spPr>
            <c:extLst>
              <c:ext xmlns:c16="http://schemas.microsoft.com/office/drawing/2014/chart" uri="{C3380CC4-5D6E-409C-BE32-E72D297353CC}">
                <c16:uniqueId val="{00000001-ABB6-4A1B-90E7-F7F2A90BC58A}"/>
              </c:ext>
            </c:extLst>
          </c:dPt>
          <c:dPt>
            <c:idx val="1"/>
            <c:bubble3D val="0"/>
            <c:spPr>
              <a:pattFill prst="dkUpDiag">
                <a:fgClr>
                  <a:schemeClr val="tx1">
                    <a:lumMod val="50000"/>
                    <a:lumOff val="50000"/>
                  </a:schemeClr>
                </a:fgClr>
                <a:bgClr>
                  <a:schemeClr val="bg1"/>
                </a:bgClr>
              </a:pattFill>
              <a:ln w="19050">
                <a:solidFill>
                  <a:schemeClr val="lt1"/>
                </a:solidFill>
              </a:ln>
              <a:effectLst/>
            </c:spPr>
            <c:extLst>
              <c:ext xmlns:c16="http://schemas.microsoft.com/office/drawing/2014/chart" uri="{C3380CC4-5D6E-409C-BE32-E72D297353CC}">
                <c16:uniqueId val="{00000003-ABB6-4A1B-90E7-F7F2A90BC58A}"/>
              </c:ext>
            </c:extLst>
          </c:dPt>
          <c:dPt>
            <c:idx val="2"/>
            <c:bubble3D val="0"/>
            <c:spPr>
              <a:pattFill prst="dkUpDiag">
                <a:fgClr>
                  <a:schemeClr val="tx1">
                    <a:lumMod val="50000"/>
                    <a:lumOff val="50000"/>
                  </a:schemeClr>
                </a:fgClr>
                <a:bgClr>
                  <a:schemeClr val="bg1"/>
                </a:bgClr>
              </a:pattFill>
              <a:ln w="19050">
                <a:solidFill>
                  <a:schemeClr val="lt1"/>
                </a:solidFill>
              </a:ln>
              <a:effectLst/>
            </c:spPr>
            <c:extLst>
              <c:ext xmlns:c16="http://schemas.microsoft.com/office/drawing/2014/chart" uri="{C3380CC4-5D6E-409C-BE32-E72D297353CC}">
                <c16:uniqueId val="{00000005-ABB6-4A1B-90E7-F7F2A90BC58A}"/>
              </c:ext>
            </c:extLst>
          </c:dPt>
          <c:cat>
            <c:strRef>
              <c:f>Sheet2!$A$1:$A$3</c:f>
              <c:strCache>
                <c:ptCount val="3"/>
                <c:pt idx="0">
                  <c:v>Regional Fund (50%)</c:v>
                </c:pt>
                <c:pt idx="1">
                  <c:v>Municipal Fund (40%)</c:v>
                </c:pt>
                <c:pt idx="2">
                  <c:v>FCD Fund (10%)</c:v>
                </c:pt>
              </c:strCache>
            </c:strRef>
          </c:cat>
          <c:val>
            <c:numRef>
              <c:f>Sheet2!$B$1:$B$3</c:f>
              <c:numCache>
                <c:formatCode>0%</c:formatCode>
                <c:ptCount val="3"/>
                <c:pt idx="0">
                  <c:v>0.5</c:v>
                </c:pt>
                <c:pt idx="1">
                  <c:v>0.4</c:v>
                </c:pt>
                <c:pt idx="2">
                  <c:v>0.1</c:v>
                </c:pt>
              </c:numCache>
            </c:numRef>
          </c:val>
          <c:extLst>
            <c:ext xmlns:c16="http://schemas.microsoft.com/office/drawing/2014/chart" uri="{C3380CC4-5D6E-409C-BE32-E72D297353CC}">
              <c16:uniqueId val="{00000006-ABB6-4A1B-90E7-F7F2A90BC5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withinLinearReversed" id="25">
  <a:schemeClr val="accent5"/>
</cs:colorStyle>
</file>

<file path=ppt/charts/colors4.xml><?xml version="1.0" encoding="utf-8"?>
<cs:colorStyle xmlns:cs="http://schemas.microsoft.com/office/drawing/2012/chartStyle" xmlns:a="http://schemas.openxmlformats.org/drawingml/2006/main" meth="withinLinearReversed" id="25">
  <a:schemeClr val="accent5"/>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0.66761</cdr:x>
      <cdr:y>0.36452</cdr:y>
    </cdr:from>
    <cdr:to>
      <cdr:x>0.86648</cdr:x>
      <cdr:y>0.44055</cdr:y>
    </cdr:to>
    <cdr:sp macro="" textlink="">
      <cdr:nvSpPr>
        <cdr:cNvPr id="2" name="Text Box 1"/>
        <cdr:cNvSpPr txBox="1"/>
      </cdr:nvSpPr>
      <cdr:spPr>
        <a:xfrm xmlns:a="http://schemas.openxmlformats.org/drawingml/2006/main">
          <a:off x="2238375" y="1781175"/>
          <a:ext cx="666750" cy="371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a:solidFill>
                <a:schemeClr val="bg1"/>
              </a:solidFill>
            </a:rPr>
            <a:t>50%</a:t>
          </a:r>
        </a:p>
      </cdr:txBody>
    </cdr:sp>
  </cdr:relSizeAnchor>
  <cdr:relSizeAnchor xmlns:cdr="http://schemas.openxmlformats.org/drawingml/2006/chartDrawing">
    <cdr:from>
      <cdr:x>0.1733</cdr:x>
      <cdr:y>0.38986</cdr:y>
    </cdr:from>
    <cdr:to>
      <cdr:x>0.36648</cdr:x>
      <cdr:y>0.52696</cdr:y>
    </cdr:to>
    <cdr:sp macro="" textlink="">
      <cdr:nvSpPr>
        <cdr:cNvPr id="3" name="Text Box 2"/>
        <cdr:cNvSpPr txBox="1"/>
      </cdr:nvSpPr>
      <cdr:spPr>
        <a:xfrm xmlns:a="http://schemas.openxmlformats.org/drawingml/2006/main">
          <a:off x="1375436" y="1670118"/>
          <a:ext cx="1533218" cy="5873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b="1" dirty="0">
              <a:solidFill>
                <a:schemeClr val="bg1"/>
              </a:solidFill>
            </a:rPr>
            <a:t>40%</a:t>
          </a:r>
        </a:p>
      </cdr:txBody>
    </cdr:sp>
  </cdr:relSizeAnchor>
  <cdr:relSizeAnchor xmlns:cdr="http://schemas.openxmlformats.org/drawingml/2006/chartDrawing">
    <cdr:from>
      <cdr:x>0.21533</cdr:x>
      <cdr:y>0.08209</cdr:y>
    </cdr:from>
    <cdr:to>
      <cdr:x>0.41703</cdr:x>
      <cdr:y>0.23708</cdr:y>
    </cdr:to>
    <cdr:sp macro="" textlink="">
      <cdr:nvSpPr>
        <cdr:cNvPr id="5" name="Text Box 4"/>
        <cdr:cNvSpPr txBox="1"/>
      </cdr:nvSpPr>
      <cdr:spPr>
        <a:xfrm xmlns:a="http://schemas.openxmlformats.org/drawingml/2006/main">
          <a:off x="1708997" y="351665"/>
          <a:ext cx="1600838" cy="6639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3200" b="1" dirty="0">
              <a:solidFill>
                <a:schemeClr val="bg1"/>
              </a:solidFill>
            </a:rPr>
            <a:t>10%</a:t>
          </a:r>
        </a:p>
      </cdr:txBody>
    </cdr:sp>
  </cdr:relSizeAnchor>
  <cdr:relSizeAnchor xmlns:cdr="http://schemas.openxmlformats.org/drawingml/2006/chartDrawing">
    <cdr:from>
      <cdr:x>0.41751</cdr:x>
      <cdr:y>0.39364</cdr:y>
    </cdr:from>
    <cdr:to>
      <cdr:x>0.61069</cdr:x>
      <cdr:y>0.57374</cdr:y>
    </cdr:to>
    <cdr:sp macro="" textlink="">
      <cdr:nvSpPr>
        <cdr:cNvPr id="6" name="Text Box 2">
          <a:extLst xmlns:a="http://schemas.openxmlformats.org/drawingml/2006/main">
            <a:ext uri="{FF2B5EF4-FFF2-40B4-BE49-F238E27FC236}">
              <a16:creationId xmlns:a16="http://schemas.microsoft.com/office/drawing/2014/main" id="{92F6F38A-0C72-4DC0-A1F7-FCB723D26945}"/>
            </a:ext>
          </a:extLst>
        </cdr:cNvPr>
        <cdr:cNvSpPr txBox="1"/>
      </cdr:nvSpPr>
      <cdr:spPr>
        <a:xfrm xmlns:a="http://schemas.openxmlformats.org/drawingml/2006/main">
          <a:off x="3313665" y="1686311"/>
          <a:ext cx="1533218" cy="7715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b="1" dirty="0">
              <a:solidFill>
                <a:schemeClr val="bg1"/>
              </a:solidFill>
            </a:rPr>
            <a:t>50%</a:t>
          </a:r>
        </a:p>
      </cdr:txBody>
    </cdr:sp>
  </cdr:relSizeAnchor>
</c:userShapes>
</file>

<file path=ppt/drawings/drawing2.xml><?xml version="1.0" encoding="utf-8"?>
<c:userShapes xmlns:c="http://schemas.openxmlformats.org/drawingml/2006/chart">
  <cdr:relSizeAnchor xmlns:cdr="http://schemas.openxmlformats.org/drawingml/2006/chartDrawing">
    <cdr:from>
      <cdr:x>0.5</cdr:x>
      <cdr:y>0.37207</cdr:y>
    </cdr:from>
    <cdr:to>
      <cdr:x>0.74755</cdr:x>
      <cdr:y>0.62793</cdr:y>
    </cdr:to>
    <cdr:sp macro="" textlink="">
      <cdr:nvSpPr>
        <cdr:cNvPr id="3" name="TextBox 2">
          <a:extLst xmlns:a="http://schemas.openxmlformats.org/drawingml/2006/main">
            <a:ext uri="{FF2B5EF4-FFF2-40B4-BE49-F238E27FC236}">
              <a16:creationId xmlns:a16="http://schemas.microsoft.com/office/drawing/2014/main" id="{390AB383-5781-43C4-A8BE-B286C49BF9E8}"/>
            </a:ext>
          </a:extLst>
        </cdr:cNvPr>
        <cdr:cNvSpPr txBox="1"/>
      </cdr:nvSpPr>
      <cdr:spPr>
        <a:xfrm xmlns:a="http://schemas.openxmlformats.org/drawingml/2006/main">
          <a:off x="914400" y="396666"/>
          <a:ext cx="452712" cy="2727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a:solidFill>
                <a:schemeClr val="bg1"/>
              </a:solidFill>
            </a:rPr>
            <a:t>50%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8C861E-C44E-4A9C-8F5F-349DE471250C}"/>
              </a:ext>
            </a:extLst>
          </p:cNvPr>
          <p:cNvSpPr>
            <a:spLocks noGrp="1"/>
          </p:cNvSpPr>
          <p:nvPr>
            <p:ph type="hdr" sz="quarter"/>
          </p:nvPr>
        </p:nvSpPr>
        <p:spPr>
          <a:xfrm>
            <a:off x="0" y="1"/>
            <a:ext cx="3043238" cy="466725"/>
          </a:xfrm>
          <a:prstGeom prst="rect">
            <a:avLst/>
          </a:prstGeom>
        </p:spPr>
        <p:txBody>
          <a:bodyPr vert="horz" lIns="91380" tIns="45692" rIns="91380" bIns="45692" rtlCol="0"/>
          <a:lstStyle>
            <a:lvl1pPr algn="l">
              <a:defRPr sz="1200"/>
            </a:lvl1pPr>
          </a:lstStyle>
          <a:p>
            <a:endParaRPr lang="en-US"/>
          </a:p>
        </p:txBody>
      </p:sp>
      <p:sp>
        <p:nvSpPr>
          <p:cNvPr id="3" name="Date Placeholder 2">
            <a:extLst>
              <a:ext uri="{FF2B5EF4-FFF2-40B4-BE49-F238E27FC236}">
                <a16:creationId xmlns:a16="http://schemas.microsoft.com/office/drawing/2014/main" id="{2465CE5D-78E1-44A7-B6F1-F4B5342128B9}"/>
              </a:ext>
            </a:extLst>
          </p:cNvPr>
          <p:cNvSpPr>
            <a:spLocks noGrp="1"/>
          </p:cNvSpPr>
          <p:nvPr>
            <p:ph type="dt" sz="quarter" idx="1"/>
          </p:nvPr>
        </p:nvSpPr>
        <p:spPr>
          <a:xfrm>
            <a:off x="3978275" y="1"/>
            <a:ext cx="3043238" cy="466725"/>
          </a:xfrm>
          <a:prstGeom prst="rect">
            <a:avLst/>
          </a:prstGeom>
        </p:spPr>
        <p:txBody>
          <a:bodyPr vert="horz" lIns="91380" tIns="45692" rIns="91380" bIns="45692" rtlCol="0"/>
          <a:lstStyle>
            <a:lvl1pPr algn="r">
              <a:defRPr sz="1200"/>
            </a:lvl1pPr>
          </a:lstStyle>
          <a:p>
            <a:fld id="{6BB3E285-7A97-4831-A462-EC8D74DDF350}" type="datetimeFigureOut">
              <a:rPr lang="en-US" smtClean="0"/>
              <a:t>1/25/2022</a:t>
            </a:fld>
            <a:endParaRPr lang="en-US"/>
          </a:p>
        </p:txBody>
      </p:sp>
      <p:sp>
        <p:nvSpPr>
          <p:cNvPr id="4" name="Footer Placeholder 3">
            <a:extLst>
              <a:ext uri="{FF2B5EF4-FFF2-40B4-BE49-F238E27FC236}">
                <a16:creationId xmlns:a16="http://schemas.microsoft.com/office/drawing/2014/main" id="{B6F9057A-1A9B-4C78-AB91-456759F7B939}"/>
              </a:ext>
            </a:extLst>
          </p:cNvPr>
          <p:cNvSpPr>
            <a:spLocks noGrp="1"/>
          </p:cNvSpPr>
          <p:nvPr>
            <p:ph type="ftr" sz="quarter" idx="2"/>
          </p:nvPr>
        </p:nvSpPr>
        <p:spPr>
          <a:xfrm>
            <a:off x="0" y="8842380"/>
            <a:ext cx="3043238" cy="466725"/>
          </a:xfrm>
          <a:prstGeom prst="rect">
            <a:avLst/>
          </a:prstGeom>
        </p:spPr>
        <p:txBody>
          <a:bodyPr vert="horz" lIns="91380" tIns="45692" rIns="91380" bIns="4569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0BF83A3-7CE2-4559-9552-87C710FDE856}"/>
              </a:ext>
            </a:extLst>
          </p:cNvPr>
          <p:cNvSpPr>
            <a:spLocks noGrp="1"/>
          </p:cNvSpPr>
          <p:nvPr>
            <p:ph type="sldNum" sz="quarter" idx="3"/>
          </p:nvPr>
        </p:nvSpPr>
        <p:spPr>
          <a:xfrm>
            <a:off x="3978275" y="8842380"/>
            <a:ext cx="3043238" cy="466725"/>
          </a:xfrm>
          <a:prstGeom prst="rect">
            <a:avLst/>
          </a:prstGeom>
        </p:spPr>
        <p:txBody>
          <a:bodyPr vert="horz" lIns="91380" tIns="45692" rIns="91380" bIns="45692" rtlCol="0" anchor="b"/>
          <a:lstStyle>
            <a:lvl1pPr algn="r">
              <a:defRPr sz="1200"/>
            </a:lvl1pPr>
          </a:lstStyle>
          <a:p>
            <a:fld id="{E165BA2F-245B-4A8A-B628-9B46FFB66A53}" type="slidenum">
              <a:rPr lang="en-US" smtClean="0"/>
              <a:t>‹#›</a:t>
            </a:fld>
            <a:endParaRPr lang="en-US"/>
          </a:p>
        </p:txBody>
      </p:sp>
    </p:spTree>
    <p:extLst>
      <p:ext uri="{BB962C8B-B14F-4D97-AF65-F5344CB8AC3E}">
        <p14:creationId xmlns:p14="http://schemas.microsoft.com/office/powerpoint/2010/main" val="44990356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43343" cy="467072"/>
          </a:xfrm>
          <a:prstGeom prst="rect">
            <a:avLst/>
          </a:prstGeom>
        </p:spPr>
        <p:txBody>
          <a:bodyPr vert="horz" lIns="93265" tIns="46631" rIns="93265" bIns="46631" rtlCol="0"/>
          <a:lstStyle>
            <a:lvl1pPr algn="l">
              <a:defRPr sz="1200"/>
            </a:lvl1pPr>
          </a:lstStyle>
          <a:p>
            <a:endParaRPr lang="en-US"/>
          </a:p>
        </p:txBody>
      </p:sp>
      <p:sp>
        <p:nvSpPr>
          <p:cNvPr id="3" name="Date Placeholder 2"/>
          <p:cNvSpPr>
            <a:spLocks noGrp="1"/>
          </p:cNvSpPr>
          <p:nvPr>
            <p:ph type="dt" idx="1"/>
          </p:nvPr>
        </p:nvSpPr>
        <p:spPr>
          <a:xfrm>
            <a:off x="3978135" y="3"/>
            <a:ext cx="3043343" cy="467072"/>
          </a:xfrm>
          <a:prstGeom prst="rect">
            <a:avLst/>
          </a:prstGeom>
        </p:spPr>
        <p:txBody>
          <a:bodyPr vert="horz" lIns="93265" tIns="46631" rIns="93265" bIns="46631" rtlCol="0"/>
          <a:lstStyle>
            <a:lvl1pPr algn="r">
              <a:defRPr sz="1200"/>
            </a:lvl1pPr>
          </a:lstStyle>
          <a:p>
            <a:fld id="{1F5CF6B3-C397-4732-847E-2277214A8E03}" type="datetimeFigureOut">
              <a:rPr lang="en-US" smtClean="0"/>
              <a:t>1/25/2022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265" tIns="46631" rIns="93265" bIns="46631" rtlCol="0" anchor="ctr"/>
          <a:lstStyle/>
          <a:p>
            <a:endParaRPr lang="en-US"/>
          </a:p>
        </p:txBody>
      </p:sp>
      <p:sp>
        <p:nvSpPr>
          <p:cNvPr id="5" name="Notes Placeholder 4"/>
          <p:cNvSpPr>
            <a:spLocks noGrp="1"/>
          </p:cNvSpPr>
          <p:nvPr>
            <p:ph type="body" sz="quarter" idx="3"/>
          </p:nvPr>
        </p:nvSpPr>
        <p:spPr>
          <a:xfrm>
            <a:off x="702311" y="4480008"/>
            <a:ext cx="5618480" cy="3665459"/>
          </a:xfrm>
          <a:prstGeom prst="rect">
            <a:avLst/>
          </a:prstGeom>
        </p:spPr>
        <p:txBody>
          <a:bodyPr vert="horz" lIns="93265" tIns="46631" rIns="93265" bIns="466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42035"/>
            <a:ext cx="3043343" cy="467071"/>
          </a:xfrm>
          <a:prstGeom prst="rect">
            <a:avLst/>
          </a:prstGeom>
        </p:spPr>
        <p:txBody>
          <a:bodyPr vert="horz" lIns="93265" tIns="46631" rIns="93265" bIns="46631" rtlCol="0" anchor="b"/>
          <a:lstStyle>
            <a:lvl1pPr algn="l">
              <a:defRPr sz="1200"/>
            </a:lvl1pPr>
          </a:lstStyle>
          <a:p>
            <a:endParaRPr lang="en-US"/>
          </a:p>
        </p:txBody>
      </p:sp>
      <p:sp>
        <p:nvSpPr>
          <p:cNvPr id="7" name="Slide Number Placeholder 6"/>
          <p:cNvSpPr>
            <a:spLocks noGrp="1"/>
          </p:cNvSpPr>
          <p:nvPr>
            <p:ph type="sldNum" sz="quarter" idx="5"/>
          </p:nvPr>
        </p:nvSpPr>
        <p:spPr>
          <a:xfrm>
            <a:off x="3978135" y="8842035"/>
            <a:ext cx="3043343" cy="467071"/>
          </a:xfrm>
          <a:prstGeom prst="rect">
            <a:avLst/>
          </a:prstGeom>
        </p:spPr>
        <p:txBody>
          <a:bodyPr vert="horz" lIns="93265" tIns="46631" rIns="93265" bIns="46631" rtlCol="0" anchor="b"/>
          <a:lstStyle>
            <a:lvl1pPr algn="r">
              <a:defRPr sz="1200"/>
            </a:lvl1pPr>
          </a:lstStyle>
          <a:p>
            <a:fld id="{CF07E3A2-3011-44BF-AF15-0DAE50B8509B}" type="slidenum">
              <a:rPr lang="en-US" smtClean="0"/>
              <a:t>‹#›</a:t>
            </a:fld>
            <a:endParaRPr lang="en-US"/>
          </a:p>
        </p:txBody>
      </p:sp>
    </p:spTree>
    <p:extLst>
      <p:ext uri="{BB962C8B-B14F-4D97-AF65-F5344CB8AC3E}">
        <p14:creationId xmlns:p14="http://schemas.microsoft.com/office/powerpoint/2010/main" val="28882303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3693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100" b="1" kern="1200" dirty="0">
              <a:solidFill>
                <a:schemeClr val="tx1"/>
              </a:solidFill>
              <a:effectLst/>
              <a:latin typeface="+mn-lt"/>
              <a:ea typeface="+mn-ea"/>
              <a:cs typeface="+mn-cs"/>
            </a:endParaRPr>
          </a:p>
          <a:p>
            <a:pPr lvl="1"/>
            <a:endParaRPr lang="en-US" sz="1100" b="1" kern="1200" dirty="0">
              <a:solidFill>
                <a:schemeClr val="tx1"/>
              </a:solidFill>
              <a:effectLst/>
              <a:latin typeface="+mn-lt"/>
              <a:ea typeface="+mn-ea"/>
              <a:cs typeface="+mn-cs"/>
            </a:endParaRPr>
          </a:p>
          <a:p>
            <a:pPr lvl="1"/>
            <a:r>
              <a:rPr lang="en-US" sz="1100" b="1" kern="1200" dirty="0">
                <a:solidFill>
                  <a:schemeClr val="tx1"/>
                </a:solidFill>
                <a:effectLst/>
                <a:latin typeface="+mn-lt"/>
                <a:ea typeface="+mn-ea"/>
                <a:cs typeface="+mn-cs"/>
              </a:rPr>
              <a:t>Dominguez Gap Wetlands</a:t>
            </a:r>
            <a:r>
              <a:rPr lang="en-US" sz="1100" kern="1200" dirty="0">
                <a:solidFill>
                  <a:schemeClr val="tx1"/>
                </a:solidFill>
                <a:effectLst/>
                <a:latin typeface="+mn-lt"/>
                <a:ea typeface="+mn-ea"/>
                <a:cs typeface="+mn-cs"/>
              </a:rPr>
              <a:t> – a large-scale project that uses nature-based solutions to treat polluted </a:t>
            </a:r>
            <a:r>
              <a:rPr lang="en-US" sz="1100" kern="1200" dirty="0" err="1">
                <a:solidFill>
                  <a:schemeClr val="tx1"/>
                </a:solidFill>
                <a:effectLst/>
                <a:latin typeface="+mn-lt"/>
                <a:ea typeface="+mn-ea"/>
                <a:cs typeface="+mn-cs"/>
              </a:rPr>
              <a:t>stormwater</a:t>
            </a:r>
            <a:r>
              <a:rPr lang="en-US" sz="1100" kern="1200" dirty="0">
                <a:solidFill>
                  <a:schemeClr val="tx1"/>
                </a:solidFill>
                <a:effectLst/>
                <a:latin typeface="+mn-lt"/>
                <a:ea typeface="+mn-ea"/>
                <a:cs typeface="+mn-cs"/>
              </a:rPr>
              <a:t>, increase local water supply by recharging the underlying groundwater, restores native habitat, and provides the community with new walking, biking, and equestrian trails.  </a:t>
            </a:r>
            <a:endParaRPr lang="en-US" sz="1100" dirty="0">
              <a:effectLst/>
            </a:endParaRPr>
          </a:p>
          <a:p>
            <a:pPr lvl="1"/>
            <a:r>
              <a:rPr lang="en-US" sz="1100" b="1" kern="1200" dirty="0">
                <a:solidFill>
                  <a:schemeClr val="tx1"/>
                </a:solidFill>
                <a:effectLst/>
                <a:latin typeface="+mn-lt"/>
                <a:ea typeface="+mn-ea"/>
                <a:cs typeface="+mn-cs"/>
              </a:rPr>
              <a:t>Bassett High School</a:t>
            </a:r>
            <a:r>
              <a:rPr lang="en-US" sz="1100" kern="1200" dirty="0">
                <a:solidFill>
                  <a:schemeClr val="tx1"/>
                </a:solidFill>
                <a:effectLst/>
                <a:latin typeface="+mn-lt"/>
                <a:ea typeface="+mn-ea"/>
                <a:cs typeface="+mn-cs"/>
              </a:rPr>
              <a:t> – a medium-scale project that will include an infiltration basin under public school athletic fields to percolate treated water into the ground, and enhance the school grounds by improving existing recreational areas and adding features like outdoor classrooms and educational gardens. </a:t>
            </a:r>
            <a:endParaRPr lang="en-US" sz="1100" dirty="0">
              <a:effectLst/>
            </a:endParaRPr>
          </a:p>
          <a:p>
            <a:pPr lvl="1"/>
            <a:r>
              <a:rPr lang="en-US" sz="1100" b="1" kern="1200" dirty="0">
                <a:solidFill>
                  <a:schemeClr val="tx1"/>
                </a:solidFill>
                <a:effectLst/>
                <a:latin typeface="+mn-lt"/>
                <a:ea typeface="+mn-ea"/>
                <a:cs typeface="+mn-cs"/>
              </a:rPr>
              <a:t>Elmer Avenue Green Street Project</a:t>
            </a:r>
            <a:r>
              <a:rPr lang="en-US" sz="1100" kern="1200" dirty="0">
                <a:solidFill>
                  <a:schemeClr val="tx1"/>
                </a:solidFill>
                <a:effectLst/>
                <a:latin typeface="+mn-lt"/>
                <a:ea typeface="+mn-ea"/>
                <a:cs typeface="+mn-cs"/>
              </a:rPr>
              <a:t> – a neighborhood-scale project retrofitting a residential street to capture rainwater for treatment, reuse, and groundwater recharge. </a:t>
            </a:r>
            <a:endParaRPr lang="en-US" sz="1100" dirty="0">
              <a:effectLst/>
            </a:endParaRPr>
          </a:p>
          <a:p>
            <a:endParaRPr lang="en-US" dirty="0"/>
          </a:p>
          <a:p>
            <a:endParaRPr lang="en-US" dirty="0"/>
          </a:p>
        </p:txBody>
      </p:sp>
    </p:spTree>
    <p:extLst>
      <p:ext uri="{BB962C8B-B14F-4D97-AF65-F5344CB8AC3E}">
        <p14:creationId xmlns:p14="http://schemas.microsoft.com/office/powerpoint/2010/main" val="2901846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603025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57040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0371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chart from Program Elements,</a:t>
            </a:r>
            <a:r>
              <a:rPr lang="en-US" baseline="0" dirty="0"/>
              <a:t> but a great starting point to discuss governance further…</a:t>
            </a:r>
          </a:p>
          <a:p>
            <a:endParaRPr lang="en-US" baseline="0" dirty="0"/>
          </a:p>
          <a:p>
            <a:r>
              <a:rPr lang="en-US" dirty="0"/>
              <a:t>Board Appointments</a:t>
            </a:r>
          </a:p>
          <a:p>
            <a:pPr marL="171426" indent="-171426">
              <a:buFont typeface="Arial" panose="020B0604020202020204" pitchFamily="34" charset="0"/>
              <a:buChar char="•"/>
            </a:pPr>
            <a:r>
              <a:rPr lang="en-US" dirty="0"/>
              <a:t>Regional Oversight Committee (9 subject matter experts)</a:t>
            </a:r>
          </a:p>
          <a:p>
            <a:pPr marL="171426" indent="-171426" defTabSz="914275">
              <a:buFont typeface="Arial" panose="020B0604020202020204" pitchFamily="34" charset="0"/>
              <a:buChar char="•"/>
              <a:defRPr/>
            </a:pPr>
            <a:r>
              <a:rPr lang="en-US" dirty="0"/>
              <a:t>Scoring Committee (6 subject mater experts)</a:t>
            </a:r>
          </a:p>
          <a:p>
            <a:endParaRPr lang="en-US" dirty="0"/>
          </a:p>
          <a:p>
            <a:r>
              <a:rPr lang="en-US" dirty="0"/>
              <a:t>District will provide support to:</a:t>
            </a:r>
          </a:p>
          <a:p>
            <a:pPr marL="171426" indent="-171426">
              <a:buFont typeface="Arial" panose="020B0604020202020204" pitchFamily="34" charset="0"/>
              <a:buChar char="•"/>
            </a:pPr>
            <a:r>
              <a:rPr lang="en-US" dirty="0"/>
              <a:t>9 Watershed Area Steering Committees</a:t>
            </a:r>
          </a:p>
          <a:p>
            <a:pPr marL="171426" indent="-171426">
              <a:buFont typeface="Arial" panose="020B0604020202020204" pitchFamily="34" charset="0"/>
              <a:buChar char="•"/>
            </a:pPr>
            <a:r>
              <a:rPr lang="en-US" dirty="0"/>
              <a:t>Regional Oversight Committee</a:t>
            </a:r>
          </a:p>
          <a:p>
            <a:pPr marL="171426" indent="-171426">
              <a:buFont typeface="Arial" panose="020B0604020202020204" pitchFamily="34" charset="0"/>
              <a:buChar char="•"/>
            </a:pPr>
            <a:r>
              <a:rPr lang="en-US" dirty="0"/>
              <a:t>Scoring Committee </a:t>
            </a:r>
          </a:p>
          <a:p>
            <a:pPr marL="171426" indent="-171426">
              <a:buFont typeface="Arial" panose="020B0604020202020204" pitchFamily="34" charset="0"/>
              <a:buChar char="•"/>
            </a:pPr>
            <a:r>
              <a:rPr lang="en-US" dirty="0"/>
              <a:t>Consultant oversight for Watershed Coordinators</a:t>
            </a:r>
          </a:p>
          <a:p>
            <a:pPr marL="171426" indent="-171426">
              <a:buFont typeface="Arial" panose="020B0604020202020204" pitchFamily="34" charset="0"/>
              <a:buChar char="•"/>
            </a:pPr>
            <a:r>
              <a:rPr lang="en-US" dirty="0"/>
              <a:t>Technical Assistance Teams</a:t>
            </a:r>
          </a:p>
          <a:p>
            <a:endParaRPr lang="en-US" dirty="0"/>
          </a:p>
        </p:txBody>
      </p:sp>
    </p:spTree>
    <p:extLst>
      <p:ext uri="{BB962C8B-B14F-4D97-AF65-F5344CB8AC3E}">
        <p14:creationId xmlns:p14="http://schemas.microsoft.com/office/powerpoint/2010/main" val="3239085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3683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5400" dirty="0"/>
              <a:t>DAC Retu</a:t>
            </a:r>
            <a:r>
              <a:rPr lang="en-US" sz="5500" dirty="0"/>
              <a:t>rn?</a:t>
            </a:r>
          </a:p>
          <a:p>
            <a:pPr marL="0" indent="0">
              <a:buFont typeface="Arial" panose="020B0604020202020204" pitchFamily="34" charset="0"/>
              <a:buNone/>
            </a:pPr>
            <a:r>
              <a:rPr lang="en-US" sz="5500" dirty="0"/>
              <a:t>- Shall be allocated such that funding for Projects that provide DAC Benefits be not less than 110% of the ratio of the DAC population to the total population in each Watershed Area.</a:t>
            </a:r>
          </a:p>
          <a:p>
            <a:pPr marL="0" indent="0">
              <a:buFont typeface="Arial" panose="020B0604020202020204" pitchFamily="34" charset="0"/>
              <a:buNone/>
            </a:pPr>
            <a:r>
              <a:rPr lang="en-US" sz="5500" dirty="0"/>
              <a:t>- Shall be programmed, to the extent feasible, such that each Municipality receives benefits in proportion to the funds generated within their jurisdiction, after accounting for allocation of the 110% return to DACs, to be evaluated over a ten (10) year period.</a:t>
            </a:r>
          </a:p>
          <a:p>
            <a:pPr marL="644972" lvl="1" indent="-171450" defTabSz="947044">
              <a:buFont typeface="Arial" panose="020B0604020202020204" pitchFamily="34" charset="0"/>
              <a:buChar char="•"/>
              <a:defRPr/>
            </a:pPr>
            <a:endParaRPr lang="en-US" dirty="0"/>
          </a:p>
        </p:txBody>
      </p:sp>
    </p:spTree>
    <p:extLst>
      <p:ext uri="{BB962C8B-B14F-4D97-AF65-F5344CB8AC3E}">
        <p14:creationId xmlns:p14="http://schemas.microsoft.com/office/powerpoint/2010/main" val="682790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5713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Numerous</a:t>
            </a:r>
            <a:r>
              <a:rPr lang="en-US" baseline="0" dirty="0"/>
              <a:t> challenges, and will only grow as climate models are predicting more extreme weather cycles.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Stormwater</a:t>
            </a:r>
            <a:r>
              <a:rPr lang="en-US" dirty="0"/>
              <a:t> is an underutilized</a:t>
            </a:r>
            <a:r>
              <a:rPr lang="en-US" baseline="0" dirty="0"/>
              <a:t> resource and it’s increased utilization could provide opportunity to help establish water resiliency… but of all the water resources available in the region’s portfolio, it lacked a sufficient and dedicated funding source.</a:t>
            </a:r>
            <a:endParaRPr lang="en-US" dirty="0"/>
          </a:p>
          <a:p>
            <a:endParaRPr lang="en-US" dirty="0"/>
          </a:p>
        </p:txBody>
      </p:sp>
    </p:spTree>
    <p:extLst>
      <p:ext uri="{BB962C8B-B14F-4D97-AF65-F5344CB8AC3E}">
        <p14:creationId xmlns:p14="http://schemas.microsoft.com/office/powerpoint/2010/main" val="626104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8510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828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80358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B3CF7-C8A6-574C-A67F-84463D415E2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740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B3CF7-C8A6-574C-A67F-84463D415E2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194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Watershed Area Steering Committees will be formed for each of the 9 Watershed Areas for the purpose of recommending funding allocations for the Regional Program</a:t>
            </a:r>
          </a:p>
          <a:p>
            <a:pPr marL="295804" indent="-295804">
              <a:buFont typeface="Arial" panose="020B0604020202020204" pitchFamily="34" charset="0"/>
              <a:buChar char="•"/>
            </a:pPr>
            <a:r>
              <a:rPr lang="en-US" dirty="0"/>
              <a:t>Municipal seat based on Impermeable Area</a:t>
            </a:r>
          </a:p>
          <a:p>
            <a:pPr marL="295804" indent="-295804">
              <a:buFont typeface="Arial" panose="020B0604020202020204" pitchFamily="34" charset="0"/>
              <a:buChar char="•"/>
            </a:pPr>
            <a:r>
              <a:rPr lang="en-US" dirty="0"/>
              <a:t>Dedicated seats for specific stakeholders</a:t>
            </a:r>
          </a:p>
          <a:p>
            <a:pPr marL="295804" indent="-295804">
              <a:buFont typeface="Arial" panose="020B0604020202020204" pitchFamily="34" charset="0"/>
              <a:buChar char="•"/>
            </a:pPr>
            <a:r>
              <a:rPr lang="en-US" dirty="0"/>
              <a:t>One additional Community Stakeholder seat</a:t>
            </a:r>
          </a:p>
          <a:p>
            <a:pPr marL="295804" indent="-295804">
              <a:buFont typeface="Arial" panose="020B0604020202020204" pitchFamily="34" charset="0"/>
              <a:buChar char="•"/>
            </a:pPr>
            <a:r>
              <a:rPr lang="en-US" dirty="0"/>
              <a:t>Added non-voting Watershed Coordinator seat</a:t>
            </a:r>
          </a:p>
          <a:p>
            <a:endParaRPr lang="en-US" dirty="0"/>
          </a:p>
        </p:txBody>
      </p:sp>
    </p:spTree>
    <p:extLst>
      <p:ext uri="{BB962C8B-B14F-4D97-AF65-F5344CB8AC3E}">
        <p14:creationId xmlns:p14="http://schemas.microsoft.com/office/powerpoint/2010/main" val="1491645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358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2474C4-1DA5-4ACF-8434-7EB4FF09715B}"/>
              </a:ext>
            </a:extLst>
          </p:cNvPr>
          <p:cNvSpPr/>
          <p:nvPr userDrawn="1"/>
        </p:nvSpPr>
        <p:spPr>
          <a:xfrm>
            <a:off x="0" y="0"/>
            <a:ext cx="12192000" cy="6858000"/>
          </a:xfrm>
          <a:prstGeom prst="rect">
            <a:avLst/>
          </a:prstGeom>
          <a:solidFill>
            <a:schemeClr val="bg1"/>
          </a:solidFill>
          <a:ln>
            <a:noFill/>
          </a:ln>
          <a:effectLst>
            <a:innerShdw blurRad="6604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dirty="0"/>
          </a:p>
        </p:txBody>
      </p:sp>
      <p:sp>
        <p:nvSpPr>
          <p:cNvPr id="12" name="TextBox 11">
            <a:extLst>
              <a:ext uri="{FF2B5EF4-FFF2-40B4-BE49-F238E27FC236}">
                <a16:creationId xmlns:a16="http://schemas.microsoft.com/office/drawing/2014/main" id="{87442C93-2C96-4053-9E03-0570448690B6}"/>
              </a:ext>
            </a:extLst>
          </p:cNvPr>
          <p:cNvSpPr txBox="1"/>
          <p:nvPr userDrawn="1"/>
        </p:nvSpPr>
        <p:spPr>
          <a:xfrm>
            <a:off x="2062480" y="-304800"/>
            <a:ext cx="184731" cy="369332"/>
          </a:xfrm>
          <a:prstGeom prst="rect">
            <a:avLst/>
          </a:prstGeom>
          <a:noFill/>
        </p:spPr>
        <p:txBody>
          <a:bodyPr wrap="none" rtlCol="0">
            <a:spAutoFit/>
          </a:bodyPr>
          <a:lstStyle/>
          <a:p>
            <a:endParaRPr lang="en-US" dirty="0"/>
          </a:p>
        </p:txBody>
      </p:sp>
      <p:grpSp>
        <p:nvGrpSpPr>
          <p:cNvPr id="2" name="Group 1">
            <a:extLst>
              <a:ext uri="{FF2B5EF4-FFF2-40B4-BE49-F238E27FC236}">
                <a16:creationId xmlns:a16="http://schemas.microsoft.com/office/drawing/2014/main" id="{757DE964-D088-482E-B239-FE8BF073DD86}"/>
              </a:ext>
            </a:extLst>
          </p:cNvPr>
          <p:cNvGrpSpPr/>
          <p:nvPr userDrawn="1"/>
        </p:nvGrpSpPr>
        <p:grpSpPr>
          <a:xfrm>
            <a:off x="2038628" y="1256509"/>
            <a:ext cx="8114744" cy="4344982"/>
            <a:chOff x="1076962" y="1256509"/>
            <a:chExt cx="8114744" cy="4344982"/>
          </a:xfrm>
        </p:grpSpPr>
        <p:pic>
          <p:nvPicPr>
            <p:cNvPr id="13" name="Picture 12">
              <a:extLst>
                <a:ext uri="{FF2B5EF4-FFF2-40B4-BE49-F238E27FC236}">
                  <a16:creationId xmlns:a16="http://schemas.microsoft.com/office/drawing/2014/main" id="{97CD97BD-81A6-4B19-8394-AA6DCE291A07}"/>
                </a:ext>
              </a:extLst>
            </p:cNvPr>
            <p:cNvPicPr>
              <a:picLocks noChangeAspect="1"/>
            </p:cNvPicPr>
            <p:nvPr userDrawn="1"/>
          </p:nvPicPr>
          <p:blipFill rotWithShape="1">
            <a:blip r:embed="rId2"/>
            <a:srcRect r="35658"/>
            <a:stretch/>
          </p:blipFill>
          <p:spPr>
            <a:xfrm>
              <a:off x="1076962" y="1256509"/>
              <a:ext cx="4186801" cy="4344982"/>
            </a:xfrm>
            <a:prstGeom prst="rect">
              <a:avLst/>
            </a:prstGeom>
            <a:solidFill>
              <a:schemeClr val="bg1"/>
            </a:solidFill>
          </p:spPr>
        </p:pic>
        <p:sp>
          <p:nvSpPr>
            <p:cNvPr id="14" name="Rectangle 13">
              <a:extLst>
                <a:ext uri="{FF2B5EF4-FFF2-40B4-BE49-F238E27FC236}">
                  <a16:creationId xmlns:a16="http://schemas.microsoft.com/office/drawing/2014/main" id="{05CD0DEE-11D7-4F06-B6F2-E0EB7C797863}"/>
                </a:ext>
              </a:extLst>
            </p:cNvPr>
            <p:cNvSpPr/>
            <p:nvPr userDrawn="1"/>
          </p:nvSpPr>
          <p:spPr>
            <a:xfrm>
              <a:off x="5184249" y="3219372"/>
              <a:ext cx="4007457" cy="842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rgbClr val="163C4A"/>
                  </a:solidFill>
                  <a:latin typeface="Arial" panose="020B0604020202020204" pitchFamily="34" charset="0"/>
                  <a:cs typeface="Arial" panose="020B0604020202020204" pitchFamily="34" charset="0"/>
                </a:rPr>
                <a:t>SAFE</a:t>
              </a:r>
            </a:p>
            <a:p>
              <a:r>
                <a:rPr lang="en-US" sz="4400" b="1" dirty="0">
                  <a:solidFill>
                    <a:srgbClr val="163C4A"/>
                  </a:solidFill>
                  <a:latin typeface="Arial" panose="020B0604020202020204" pitchFamily="34" charset="0"/>
                  <a:cs typeface="Arial" panose="020B0604020202020204" pitchFamily="34" charset="0"/>
                </a:rPr>
                <a:t>CLEAN</a:t>
              </a:r>
            </a:p>
            <a:p>
              <a:r>
                <a:rPr lang="en-US" sz="4400" b="1" dirty="0">
                  <a:solidFill>
                    <a:srgbClr val="163C4A"/>
                  </a:solidFill>
                  <a:latin typeface="Arial" panose="020B0604020202020204" pitchFamily="34" charset="0"/>
                  <a:cs typeface="Arial" panose="020B0604020202020204" pitchFamily="34" charset="0"/>
                </a:rPr>
                <a:t>WATER</a:t>
              </a:r>
            </a:p>
            <a:p>
              <a:r>
                <a:rPr lang="en-US" sz="4400" b="1" dirty="0">
                  <a:solidFill>
                    <a:srgbClr val="163C4A"/>
                  </a:solidFill>
                  <a:latin typeface="Arial" panose="020B0604020202020204" pitchFamily="34" charset="0"/>
                  <a:cs typeface="Arial" panose="020B0604020202020204" pitchFamily="34" charset="0"/>
                </a:rPr>
                <a:t>PROGRAM</a:t>
              </a:r>
            </a:p>
          </p:txBody>
        </p:sp>
      </p:grpSp>
    </p:spTree>
    <p:extLst>
      <p:ext uri="{BB962C8B-B14F-4D97-AF65-F5344CB8AC3E}">
        <p14:creationId xmlns:p14="http://schemas.microsoft.com/office/powerpoint/2010/main" val="1564643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B24F-331F-4CAE-9EBE-731B382908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33F300-DC07-4F20-9CAF-89BBA27750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0574228-0F50-4F29-8F37-E67BE106E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918A6-7925-48BC-9499-4538F987AD39}"/>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165552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AA0EEF-1741-4ED3-8B49-D1855F11D5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AA071A-05C2-4D93-8035-B8494CE05F7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9001D27-2D71-46F2-AABA-0281EAE94C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5A9E9-08C3-4A01-8564-52DE3E94D36B}"/>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1983411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A8D50-F2FA-4CC8-B275-DF5EC514D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202C9A-3943-4D93-912D-045608AD0C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3D4AAC-ECAD-45AC-809E-D76A71EDCD09}"/>
              </a:ext>
            </a:extLst>
          </p:cNvPr>
          <p:cNvSpPr>
            <a:spLocks noGrp="1"/>
          </p:cNvSpPr>
          <p:nvPr>
            <p:ph type="dt" sz="half" idx="10"/>
          </p:nvPr>
        </p:nvSpPr>
        <p:spPr/>
        <p:txBody>
          <a:bodyPr/>
          <a:lstStyle/>
          <a:p>
            <a:fld id="{4EB1C93E-C451-47BC-8F03-E5F1176B1194}" type="datetimeFigureOut">
              <a:rPr lang="en-US" smtClean="0"/>
              <a:t>1/25/2022</a:t>
            </a:fld>
            <a:endParaRPr lang="en-US"/>
          </a:p>
        </p:txBody>
      </p:sp>
      <p:sp>
        <p:nvSpPr>
          <p:cNvPr id="5" name="Footer Placeholder 4">
            <a:extLst>
              <a:ext uri="{FF2B5EF4-FFF2-40B4-BE49-F238E27FC236}">
                <a16:creationId xmlns:a16="http://schemas.microsoft.com/office/drawing/2014/main" id="{0B85A42B-F018-43A5-8E9C-C46C2082F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53455-0D53-4ABC-88A8-FFAF6BC80E85}"/>
              </a:ext>
            </a:extLst>
          </p:cNvPr>
          <p:cNvSpPr>
            <a:spLocks noGrp="1"/>
          </p:cNvSpPr>
          <p:nvPr>
            <p:ph type="sldNum" sz="quarter" idx="12"/>
          </p:nvPr>
        </p:nvSpPr>
        <p:spPr/>
        <p:txBody>
          <a:bodyPr/>
          <a:lstStyle/>
          <a:p>
            <a:fld id="{2A49739D-3B8B-4349-A11B-2923EC182189}" type="slidenum">
              <a:rPr lang="en-US" smtClean="0"/>
              <a:t>‹#›</a:t>
            </a:fld>
            <a:endParaRPr lang="en-US"/>
          </a:p>
        </p:txBody>
      </p:sp>
    </p:spTree>
    <p:extLst>
      <p:ext uri="{BB962C8B-B14F-4D97-AF65-F5344CB8AC3E}">
        <p14:creationId xmlns:p14="http://schemas.microsoft.com/office/powerpoint/2010/main" val="3947777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32474C4-1DA5-4ACF-8434-7EB4FF09715B}"/>
              </a:ext>
            </a:extLst>
          </p:cNvPr>
          <p:cNvSpPr/>
          <p:nvPr userDrawn="1"/>
        </p:nvSpPr>
        <p:spPr>
          <a:xfrm>
            <a:off x="0" y="0"/>
            <a:ext cx="12192000" cy="6858000"/>
          </a:xfrm>
          <a:prstGeom prst="rect">
            <a:avLst/>
          </a:prstGeom>
          <a:solidFill>
            <a:schemeClr val="bg1"/>
          </a:solidFill>
          <a:ln>
            <a:noFill/>
          </a:ln>
          <a:effectLst>
            <a:innerShdw blurRad="660400">
              <a:schemeClr val="tx1">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dirty="0"/>
          </a:p>
        </p:txBody>
      </p:sp>
      <p:sp>
        <p:nvSpPr>
          <p:cNvPr id="12" name="TextBox 11">
            <a:extLst>
              <a:ext uri="{FF2B5EF4-FFF2-40B4-BE49-F238E27FC236}">
                <a16:creationId xmlns:a16="http://schemas.microsoft.com/office/drawing/2014/main" id="{87442C93-2C96-4053-9E03-0570448690B6}"/>
              </a:ext>
            </a:extLst>
          </p:cNvPr>
          <p:cNvSpPr txBox="1"/>
          <p:nvPr userDrawn="1"/>
        </p:nvSpPr>
        <p:spPr>
          <a:xfrm>
            <a:off x="2062480" y="-304800"/>
            <a:ext cx="184731" cy="369332"/>
          </a:xfrm>
          <a:prstGeom prst="rect">
            <a:avLst/>
          </a:prstGeom>
          <a:noFill/>
        </p:spPr>
        <p:txBody>
          <a:bodyPr wrap="none" rtlCol="0">
            <a:spAutoFit/>
          </a:bodyPr>
          <a:lstStyle/>
          <a:p>
            <a:endParaRPr lang="en-US" dirty="0"/>
          </a:p>
        </p:txBody>
      </p:sp>
      <p:grpSp>
        <p:nvGrpSpPr>
          <p:cNvPr id="2" name="Group 1">
            <a:extLst>
              <a:ext uri="{FF2B5EF4-FFF2-40B4-BE49-F238E27FC236}">
                <a16:creationId xmlns:a16="http://schemas.microsoft.com/office/drawing/2014/main" id="{757DE964-D088-482E-B239-FE8BF073DD86}"/>
              </a:ext>
            </a:extLst>
          </p:cNvPr>
          <p:cNvGrpSpPr/>
          <p:nvPr userDrawn="1"/>
        </p:nvGrpSpPr>
        <p:grpSpPr>
          <a:xfrm>
            <a:off x="2038628" y="1256509"/>
            <a:ext cx="8114744" cy="4344982"/>
            <a:chOff x="1076962" y="1256509"/>
            <a:chExt cx="8114744" cy="4344982"/>
          </a:xfrm>
        </p:grpSpPr>
        <p:pic>
          <p:nvPicPr>
            <p:cNvPr id="13" name="Picture 12">
              <a:extLst>
                <a:ext uri="{FF2B5EF4-FFF2-40B4-BE49-F238E27FC236}">
                  <a16:creationId xmlns:a16="http://schemas.microsoft.com/office/drawing/2014/main" id="{97CD97BD-81A6-4B19-8394-AA6DCE291A07}"/>
                </a:ext>
              </a:extLst>
            </p:cNvPr>
            <p:cNvPicPr>
              <a:picLocks noChangeAspect="1"/>
            </p:cNvPicPr>
            <p:nvPr userDrawn="1"/>
          </p:nvPicPr>
          <p:blipFill rotWithShape="1">
            <a:blip r:embed="rId2"/>
            <a:srcRect r="35658"/>
            <a:stretch/>
          </p:blipFill>
          <p:spPr>
            <a:xfrm>
              <a:off x="1076962" y="1256509"/>
              <a:ext cx="4186801" cy="4344982"/>
            </a:xfrm>
            <a:prstGeom prst="rect">
              <a:avLst/>
            </a:prstGeom>
            <a:solidFill>
              <a:schemeClr val="bg1"/>
            </a:solidFill>
          </p:spPr>
        </p:pic>
        <p:sp>
          <p:nvSpPr>
            <p:cNvPr id="14" name="Rectangle 13">
              <a:extLst>
                <a:ext uri="{FF2B5EF4-FFF2-40B4-BE49-F238E27FC236}">
                  <a16:creationId xmlns:a16="http://schemas.microsoft.com/office/drawing/2014/main" id="{05CD0DEE-11D7-4F06-B6F2-E0EB7C797863}"/>
                </a:ext>
              </a:extLst>
            </p:cNvPr>
            <p:cNvSpPr/>
            <p:nvPr userDrawn="1"/>
          </p:nvSpPr>
          <p:spPr>
            <a:xfrm>
              <a:off x="5184249" y="3219372"/>
              <a:ext cx="4007457" cy="842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rgbClr val="163C4A"/>
                  </a:solidFill>
                  <a:latin typeface="Arial" panose="020B0604020202020204" pitchFamily="34" charset="0"/>
                  <a:cs typeface="Arial" panose="020B0604020202020204" pitchFamily="34" charset="0"/>
                </a:rPr>
                <a:t>SAFE</a:t>
              </a:r>
            </a:p>
            <a:p>
              <a:r>
                <a:rPr lang="en-US" sz="4400" b="1" dirty="0">
                  <a:solidFill>
                    <a:srgbClr val="163C4A"/>
                  </a:solidFill>
                  <a:latin typeface="Arial" panose="020B0604020202020204" pitchFamily="34" charset="0"/>
                  <a:cs typeface="Arial" panose="020B0604020202020204" pitchFamily="34" charset="0"/>
                </a:rPr>
                <a:t>CLEAN</a:t>
              </a:r>
            </a:p>
            <a:p>
              <a:r>
                <a:rPr lang="en-US" sz="4400" b="1" dirty="0">
                  <a:solidFill>
                    <a:srgbClr val="163C4A"/>
                  </a:solidFill>
                  <a:latin typeface="Arial" panose="020B0604020202020204" pitchFamily="34" charset="0"/>
                  <a:cs typeface="Arial" panose="020B0604020202020204" pitchFamily="34" charset="0"/>
                </a:rPr>
                <a:t>WATER</a:t>
              </a:r>
            </a:p>
            <a:p>
              <a:r>
                <a:rPr lang="en-US" sz="4400" b="1" dirty="0">
                  <a:solidFill>
                    <a:srgbClr val="163C4A"/>
                  </a:solidFill>
                  <a:latin typeface="Arial" panose="020B0604020202020204" pitchFamily="34" charset="0"/>
                  <a:cs typeface="Arial" panose="020B0604020202020204" pitchFamily="34" charset="0"/>
                </a:rPr>
                <a:t>PROGRAM</a:t>
              </a:r>
            </a:p>
          </p:txBody>
        </p:sp>
      </p:grpSp>
    </p:spTree>
    <p:extLst>
      <p:ext uri="{BB962C8B-B14F-4D97-AF65-F5344CB8AC3E}">
        <p14:creationId xmlns:p14="http://schemas.microsoft.com/office/powerpoint/2010/main" val="646473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2603A-688B-46B1-99B7-9C2300E4056D}"/>
              </a:ext>
            </a:extLst>
          </p:cNvPr>
          <p:cNvSpPr>
            <a:spLocks noGrp="1"/>
          </p:cNvSpPr>
          <p:nvPr>
            <p:ph type="title"/>
          </p:nvPr>
        </p:nvSpPr>
        <p:spPr/>
        <p:txBody>
          <a:bodyPr>
            <a:norm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8C03C05-038D-4469-8F4D-C20DD708AC3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4B6A305-C250-4717-B182-F5050E6DD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33EB9-74B9-4B1B-B4A3-9A81DC5BD58E}"/>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2844113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6C938-0F1C-4ACE-A116-C0D895C9C5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2E0DF1-7566-45F0-9932-199683E970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E5CAF56E-9D92-47CA-8EB4-6FB6E22CB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BDE92-4E55-4CCF-97CC-D6FEF06C4582}"/>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1903177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17CB6-A49B-45F7-A67D-98A5633E9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E458B4-90A7-4466-BDC2-40E0828B80E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AB11B-8772-4A92-B231-D05D342CA1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7362A46-A1C7-4F61-8541-197B788FAF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C2E55-9483-44A5-9363-597069D5BA01}"/>
              </a:ext>
            </a:extLst>
          </p:cNvPr>
          <p:cNvSpPr>
            <a:spLocks noGrp="1"/>
          </p:cNvSpPr>
          <p:nvPr>
            <p:ph type="sldNum" sz="quarter" idx="12"/>
          </p:nvPr>
        </p:nvSpPr>
        <p:spPr/>
        <p:txBody>
          <a:bodyPr/>
          <a:lstStyle/>
          <a:p>
            <a:fld id="{8989B26D-46E2-4309-90BC-03C9738F98D4}" type="slidenum">
              <a:rPr lang="en-US" smtClean="0"/>
              <a:t>‹#›</a:t>
            </a:fld>
            <a:endParaRPr lang="en-US"/>
          </a:p>
        </p:txBody>
      </p:sp>
      <p:sp>
        <p:nvSpPr>
          <p:cNvPr id="9" name="Rectangle 8">
            <a:extLst>
              <a:ext uri="{FF2B5EF4-FFF2-40B4-BE49-F238E27FC236}">
                <a16:creationId xmlns:a16="http://schemas.microsoft.com/office/drawing/2014/main" id="{4F206C78-F698-4F7E-9D17-AB204457C0E6}"/>
              </a:ext>
            </a:extLst>
          </p:cNvPr>
          <p:cNvSpPr/>
          <p:nvPr userDrawn="1"/>
        </p:nvSpPr>
        <p:spPr>
          <a:xfrm>
            <a:off x="977775" y="0"/>
            <a:ext cx="11214226" cy="744758"/>
          </a:xfrm>
          <a:prstGeom prst="rect">
            <a:avLst/>
          </a:prstGeom>
          <a:solidFill>
            <a:srgbClr val="003E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t>
            </a:r>
          </a:p>
        </p:txBody>
      </p:sp>
    </p:spTree>
    <p:extLst>
      <p:ext uri="{BB962C8B-B14F-4D97-AF65-F5344CB8AC3E}">
        <p14:creationId xmlns:p14="http://schemas.microsoft.com/office/powerpoint/2010/main" val="4255239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8C06-AED9-4021-9B80-8EC508299A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3F6FDB-1819-452A-A1C1-BFD447C220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043D74-4821-4A21-815A-248C558B699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90BE93-34FF-4955-B283-47FD937B04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10F426B-8249-4CD8-935C-5FB23818BC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BA7E40D-3AD2-42C9-90A7-0F83F92DC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3FCA17-0C70-411F-8700-D1C40D73A4F1}"/>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89492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B98B-3F5D-4AAB-98C2-41EEBD47FF8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F093F955-88FA-46A8-A1DC-317FCBE39F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EDC1DB-3972-4ED1-9704-1B20EA6F2EB4}"/>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1738118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ABA523-73A0-48E2-AA73-6FF7F9794091}"/>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268542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2603A-688B-46B1-99B7-9C2300E4056D}"/>
              </a:ext>
            </a:extLst>
          </p:cNvPr>
          <p:cNvSpPr>
            <a:spLocks noGrp="1"/>
          </p:cNvSpPr>
          <p:nvPr>
            <p:ph type="title"/>
          </p:nvPr>
        </p:nvSpPr>
        <p:spPr/>
        <p:txBody>
          <a:bodyPr>
            <a:norm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8C03C05-038D-4469-8F4D-C20DD708AC3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4B6A305-C250-4717-B182-F5050E6DD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33EB9-74B9-4B1B-B4A3-9A81DC5BD58E}"/>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2697255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A8674-DF6E-4129-A532-D15F842EFC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5DD9DD-29A1-4D13-8730-02E154A4D2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3B1279-BFA8-4C6B-8334-17743BF15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6FA315F3-D24F-4A87-967C-19550EABD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2DE37-AA16-4068-8E3D-FA9DC6136151}"/>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985671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1B40-9576-425D-9596-C44AE84FFB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887222-54BF-4A49-9EBF-C6D01E49C5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1348BA-C68C-4A70-A6B2-AA03424DD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9A43AD13-38D9-4EE3-B5B1-7A3EB5496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44188-D7D8-4845-942C-360988ADA360}"/>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449345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B24F-331F-4CAE-9EBE-731B382908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33F300-DC07-4F20-9CAF-89BBA27750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0574228-0F50-4F29-8F37-E67BE106E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918A6-7925-48BC-9499-4538F987AD39}"/>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4231458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9001D27-2D71-46F2-AABA-0281EAE94C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5A9E9-08C3-4A01-8564-52DE3E94D36B}"/>
              </a:ext>
            </a:extLst>
          </p:cNvPr>
          <p:cNvSpPr>
            <a:spLocks noGrp="1"/>
          </p:cNvSpPr>
          <p:nvPr>
            <p:ph type="sldNum" sz="quarter" idx="12"/>
          </p:nvPr>
        </p:nvSpPr>
        <p:spPr/>
        <p:txBody>
          <a:bodyPr/>
          <a:lstStyle/>
          <a:p>
            <a:fld id="{8989B26D-46E2-4309-90BC-03C9738F98D4}" type="slidenum">
              <a:rPr lang="en-US" smtClean="0"/>
              <a:t>‹#›</a:t>
            </a:fld>
            <a:endParaRPr lang="en-US"/>
          </a:p>
        </p:txBody>
      </p:sp>
      <p:pic>
        <p:nvPicPr>
          <p:cNvPr id="8" name="Picture 7">
            <a:extLst>
              <a:ext uri="{FF2B5EF4-FFF2-40B4-BE49-F238E27FC236}">
                <a16:creationId xmlns:a16="http://schemas.microsoft.com/office/drawing/2014/main" id="{6BCFCCDE-5A92-4B8D-BA38-D984B20F0966}"/>
              </a:ext>
            </a:extLst>
          </p:cNvPr>
          <p:cNvPicPr>
            <a:picLocks noChangeAspect="1"/>
          </p:cNvPicPr>
          <p:nvPr userDrawn="1"/>
        </p:nvPicPr>
        <p:blipFill rotWithShape="1">
          <a:blip r:embed="rId2"/>
          <a:srcRect r="35658"/>
          <a:stretch/>
        </p:blipFill>
        <p:spPr>
          <a:xfrm>
            <a:off x="2038628" y="1256509"/>
            <a:ext cx="4186801" cy="4344982"/>
          </a:xfrm>
          <a:prstGeom prst="rect">
            <a:avLst/>
          </a:prstGeom>
          <a:solidFill>
            <a:schemeClr val="bg1"/>
          </a:solidFill>
        </p:spPr>
      </p:pic>
      <p:sp>
        <p:nvSpPr>
          <p:cNvPr id="11" name="Text Placeholder 10">
            <a:extLst>
              <a:ext uri="{FF2B5EF4-FFF2-40B4-BE49-F238E27FC236}">
                <a16:creationId xmlns:a16="http://schemas.microsoft.com/office/drawing/2014/main" id="{1A97AE4C-0DCE-40EA-AD84-DCFDF3FC0926}"/>
              </a:ext>
            </a:extLst>
          </p:cNvPr>
          <p:cNvSpPr>
            <a:spLocks noGrp="1"/>
          </p:cNvSpPr>
          <p:nvPr>
            <p:ph type="body" sz="quarter" idx="13"/>
          </p:nvPr>
        </p:nvSpPr>
        <p:spPr>
          <a:xfrm>
            <a:off x="5972175" y="2211388"/>
            <a:ext cx="5094288" cy="1408112"/>
          </a:xfrm>
        </p:spPr>
        <p:txBody>
          <a:bodyPr/>
          <a:lstStyle>
            <a:lvl1pPr>
              <a:defRPr b="0">
                <a:solidFill>
                  <a:srgbClr val="003E46"/>
                </a:solidFill>
              </a:defRPr>
            </a:lvl1pPr>
            <a:lvl2pPr>
              <a:defRPr>
                <a:solidFill>
                  <a:srgbClr val="003E46"/>
                </a:solidFill>
              </a:defRPr>
            </a:lvl2pPr>
            <a:lvl3pPr>
              <a:defRPr>
                <a:solidFill>
                  <a:srgbClr val="003E46"/>
                </a:solidFill>
              </a:defRPr>
            </a:lvl3pPr>
            <a:lvl4pPr>
              <a:defRPr>
                <a:solidFill>
                  <a:srgbClr val="003E46"/>
                </a:solidFill>
              </a:defRPr>
            </a:lvl4pPr>
            <a:lvl5pPr>
              <a:defRPr>
                <a:solidFill>
                  <a:srgbClr val="003E4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1FD77C32-99E0-444F-835D-0AAB2C853991}"/>
              </a:ext>
            </a:extLst>
          </p:cNvPr>
          <p:cNvSpPr/>
          <p:nvPr userDrawn="1"/>
        </p:nvSpPr>
        <p:spPr>
          <a:xfrm>
            <a:off x="0" y="0"/>
            <a:ext cx="3581400" cy="746449"/>
          </a:xfrm>
          <a:prstGeom prst="rect">
            <a:avLst/>
          </a:prstGeom>
          <a:solidFill>
            <a:srgbClr val="003E46"/>
          </a:solidFill>
          <a:ln>
            <a:solidFill>
              <a:srgbClr val="003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6297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6C938-0F1C-4ACE-A116-C0D895C9C5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2E0DF1-7566-45F0-9932-199683E970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E5CAF56E-9D92-47CA-8EB4-6FB6E22CB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BDE92-4E55-4CCF-97CC-D6FEF06C4582}"/>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3003728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17CB6-A49B-45F7-A67D-98A5633E9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E458B4-90A7-4466-BDC2-40E0828B80E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AB11B-8772-4A92-B231-D05D342CA1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7362A46-A1C7-4F61-8541-197B788FAF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C2E55-9483-44A5-9363-597069D5BA01}"/>
              </a:ext>
            </a:extLst>
          </p:cNvPr>
          <p:cNvSpPr>
            <a:spLocks noGrp="1"/>
          </p:cNvSpPr>
          <p:nvPr>
            <p:ph type="sldNum" sz="quarter" idx="12"/>
          </p:nvPr>
        </p:nvSpPr>
        <p:spPr/>
        <p:txBody>
          <a:bodyPr/>
          <a:lstStyle/>
          <a:p>
            <a:fld id="{8989B26D-46E2-4309-90BC-03C9738F98D4}" type="slidenum">
              <a:rPr lang="en-US" smtClean="0"/>
              <a:t>‹#›</a:t>
            </a:fld>
            <a:endParaRPr lang="en-US"/>
          </a:p>
        </p:txBody>
      </p:sp>
      <p:sp>
        <p:nvSpPr>
          <p:cNvPr id="9" name="Rectangle 8">
            <a:extLst>
              <a:ext uri="{FF2B5EF4-FFF2-40B4-BE49-F238E27FC236}">
                <a16:creationId xmlns:a16="http://schemas.microsoft.com/office/drawing/2014/main" id="{4F206C78-F698-4F7E-9D17-AB204457C0E6}"/>
              </a:ext>
            </a:extLst>
          </p:cNvPr>
          <p:cNvSpPr/>
          <p:nvPr userDrawn="1"/>
        </p:nvSpPr>
        <p:spPr>
          <a:xfrm>
            <a:off x="977775" y="0"/>
            <a:ext cx="11214226" cy="744758"/>
          </a:xfrm>
          <a:prstGeom prst="rect">
            <a:avLst/>
          </a:prstGeom>
          <a:solidFill>
            <a:srgbClr val="003E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a:t>
            </a:r>
          </a:p>
        </p:txBody>
      </p:sp>
    </p:spTree>
    <p:extLst>
      <p:ext uri="{BB962C8B-B14F-4D97-AF65-F5344CB8AC3E}">
        <p14:creationId xmlns:p14="http://schemas.microsoft.com/office/powerpoint/2010/main" val="341105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8C06-AED9-4021-9B80-8EC508299A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3F6FDB-1819-452A-A1C1-BFD447C220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043D74-4821-4A21-815A-248C558B699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90BE93-34FF-4955-B283-47FD937B04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10F426B-8249-4CD8-935C-5FB23818BC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D4AF55-DC3F-4389-988A-66C6E63B5782}"/>
              </a:ext>
            </a:extLst>
          </p:cNvPr>
          <p:cNvSpPr>
            <a:spLocks noGrp="1"/>
          </p:cNvSpPr>
          <p:nvPr>
            <p:ph type="dt" sz="half" idx="10"/>
          </p:nvPr>
        </p:nvSpPr>
        <p:spPr/>
        <p:txBody>
          <a:bodyPr/>
          <a:lstStyle/>
          <a:p>
            <a:r>
              <a:rPr lang="en-US" dirty="0"/>
              <a:t>Internal SCW </a:t>
            </a:r>
            <a:r>
              <a:rPr lang="en-US" dirty="0" err="1"/>
              <a:t>Prgram</a:t>
            </a:r>
            <a:r>
              <a:rPr lang="en-US" dirty="0"/>
              <a:t> Discussion</a:t>
            </a:r>
          </a:p>
        </p:txBody>
      </p:sp>
      <p:sp>
        <p:nvSpPr>
          <p:cNvPr id="8" name="Footer Placeholder 7">
            <a:extLst>
              <a:ext uri="{FF2B5EF4-FFF2-40B4-BE49-F238E27FC236}">
                <a16:creationId xmlns:a16="http://schemas.microsoft.com/office/drawing/2014/main" id="{CBA7E40D-3AD2-42C9-90A7-0F83F92DC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3FCA17-0C70-411F-8700-D1C40D73A4F1}"/>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2535912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B98B-3F5D-4AAB-98C2-41EEBD47FF8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F093F955-88FA-46A8-A1DC-317FCBE39F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EDC1DB-3972-4ED1-9704-1B20EA6F2EB4}"/>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4127188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ABA523-73A0-48E2-AA73-6FF7F9794091}"/>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587615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A8674-DF6E-4129-A532-D15F842EFC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5DD9DD-29A1-4D13-8730-02E154A4D2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3B1279-BFA8-4C6B-8334-17743BF15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6FA315F3-D24F-4A87-967C-19550EABD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2DE37-AA16-4068-8E3D-FA9DC6136151}"/>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2679969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1B40-9576-425D-9596-C44AE84FFB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887222-54BF-4A49-9EBF-C6D01E49C5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1348BA-C68C-4A70-A6B2-AA03424DD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9A43AD13-38D9-4EE3-B5B1-7A3EB5496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44188-D7D8-4845-942C-360988ADA360}"/>
              </a:ext>
            </a:extLst>
          </p:cNvPr>
          <p:cNvSpPr>
            <a:spLocks noGrp="1"/>
          </p:cNvSpPr>
          <p:nvPr>
            <p:ph type="sldNum" sz="quarter" idx="12"/>
          </p:nvPr>
        </p:nvSpPr>
        <p:spPr/>
        <p:txBody>
          <a:bodyPr/>
          <a:lstStyle/>
          <a:p>
            <a:fld id="{8989B26D-46E2-4309-90BC-03C9738F98D4}" type="slidenum">
              <a:rPr lang="en-US" smtClean="0"/>
              <a:t>‹#›</a:t>
            </a:fld>
            <a:endParaRPr lang="en-US"/>
          </a:p>
        </p:txBody>
      </p:sp>
    </p:spTree>
    <p:extLst>
      <p:ext uri="{BB962C8B-B14F-4D97-AF65-F5344CB8AC3E}">
        <p14:creationId xmlns:p14="http://schemas.microsoft.com/office/powerpoint/2010/main" val="1087500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408EE6-DD3F-4996-A47A-E7BDFE3798EA}"/>
              </a:ext>
            </a:extLst>
          </p:cNvPr>
          <p:cNvSpPr/>
          <p:nvPr userDrawn="1"/>
        </p:nvSpPr>
        <p:spPr>
          <a:xfrm>
            <a:off x="977775" y="0"/>
            <a:ext cx="11214226" cy="744758"/>
          </a:xfrm>
          <a:prstGeom prst="rect">
            <a:avLst/>
          </a:prstGeom>
          <a:solidFill>
            <a:srgbClr val="003E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endParaRPr>
          </a:p>
        </p:txBody>
      </p:sp>
      <p:sp>
        <p:nvSpPr>
          <p:cNvPr id="2" name="Title Placeholder 1">
            <a:extLst>
              <a:ext uri="{FF2B5EF4-FFF2-40B4-BE49-F238E27FC236}">
                <a16:creationId xmlns:a16="http://schemas.microsoft.com/office/drawing/2014/main" id="{05A407DD-755A-4435-806E-3469F40AD81A}"/>
              </a:ext>
            </a:extLst>
          </p:cNvPr>
          <p:cNvSpPr>
            <a:spLocks noGrp="1"/>
          </p:cNvSpPr>
          <p:nvPr>
            <p:ph type="title"/>
          </p:nvPr>
        </p:nvSpPr>
        <p:spPr>
          <a:xfrm>
            <a:off x="977773" y="3111"/>
            <a:ext cx="11214227" cy="74164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22C8748-9D17-4539-9EAB-BBDF438E89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3DBD3-5EDC-40AA-92B8-E15905A77A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70749446-0721-473B-9B30-062D0840F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7219D-96F0-4369-81E1-03FF4FBF02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89B26D-46E2-4309-90BC-03C9738F98D4}" type="slidenum">
              <a:rPr lang="en-US" smtClean="0"/>
              <a:t>‹#›</a:t>
            </a:fld>
            <a:endParaRPr lang="en-US"/>
          </a:p>
        </p:txBody>
      </p:sp>
      <p:pic>
        <p:nvPicPr>
          <p:cNvPr id="7" name="Picture 6">
            <a:extLst>
              <a:ext uri="{FF2B5EF4-FFF2-40B4-BE49-F238E27FC236}">
                <a16:creationId xmlns:a16="http://schemas.microsoft.com/office/drawing/2014/main" id="{B010D397-326C-43A1-9D71-69E4A5EBBA4C}"/>
              </a:ext>
            </a:extLst>
          </p:cNvPr>
          <p:cNvPicPr>
            <a:picLocks noChangeAspect="1"/>
          </p:cNvPicPr>
          <p:nvPr userDrawn="1"/>
        </p:nvPicPr>
        <p:blipFill rotWithShape="1">
          <a:blip r:embed="rId14"/>
          <a:srcRect l="19578" r="14843" b="20505"/>
          <a:stretch/>
        </p:blipFill>
        <p:spPr>
          <a:xfrm>
            <a:off x="18258" y="37279"/>
            <a:ext cx="959513" cy="707480"/>
          </a:xfrm>
          <a:prstGeom prst="rect">
            <a:avLst/>
          </a:prstGeom>
        </p:spPr>
      </p:pic>
    </p:spTree>
    <p:extLst>
      <p:ext uri="{BB962C8B-B14F-4D97-AF65-F5344CB8AC3E}">
        <p14:creationId xmlns:p14="http://schemas.microsoft.com/office/powerpoint/2010/main" val="1044684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hdr="0" ft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408EE6-DD3F-4996-A47A-E7BDFE3798EA}"/>
              </a:ext>
            </a:extLst>
          </p:cNvPr>
          <p:cNvSpPr/>
          <p:nvPr userDrawn="1"/>
        </p:nvSpPr>
        <p:spPr>
          <a:xfrm>
            <a:off x="977775" y="0"/>
            <a:ext cx="11214226" cy="744758"/>
          </a:xfrm>
          <a:prstGeom prst="rect">
            <a:avLst/>
          </a:prstGeom>
          <a:solidFill>
            <a:srgbClr val="003E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endParaRPr>
          </a:p>
        </p:txBody>
      </p:sp>
      <p:sp>
        <p:nvSpPr>
          <p:cNvPr id="2" name="Title Placeholder 1">
            <a:extLst>
              <a:ext uri="{FF2B5EF4-FFF2-40B4-BE49-F238E27FC236}">
                <a16:creationId xmlns:a16="http://schemas.microsoft.com/office/drawing/2014/main" id="{05A407DD-755A-4435-806E-3469F40AD81A}"/>
              </a:ext>
            </a:extLst>
          </p:cNvPr>
          <p:cNvSpPr>
            <a:spLocks noGrp="1"/>
          </p:cNvSpPr>
          <p:nvPr>
            <p:ph type="title"/>
          </p:nvPr>
        </p:nvSpPr>
        <p:spPr>
          <a:xfrm>
            <a:off x="977773" y="3111"/>
            <a:ext cx="11214227" cy="74164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22C8748-9D17-4539-9EAB-BBDF438E89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0749446-0721-473B-9B30-062D0840F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7219D-96F0-4369-81E1-03FF4FBF0201}"/>
              </a:ext>
            </a:extLst>
          </p:cNvPr>
          <p:cNvSpPr>
            <a:spLocks noGrp="1"/>
          </p:cNvSpPr>
          <p:nvPr>
            <p:ph type="sldNum" sz="quarter" idx="4"/>
          </p:nvPr>
        </p:nvSpPr>
        <p:spPr>
          <a:xfrm>
            <a:off x="11593002" y="6492875"/>
            <a:ext cx="598998" cy="365125"/>
          </a:xfrm>
          <a:prstGeom prst="rect">
            <a:avLst/>
          </a:prstGeom>
        </p:spPr>
        <p:txBody>
          <a:bodyPr vert="horz" lIns="91440" tIns="45720" rIns="91440" bIns="45720" rtlCol="0" anchor="ctr"/>
          <a:lstStyle>
            <a:lvl1pPr algn="r">
              <a:defRPr sz="2400" b="1">
                <a:solidFill>
                  <a:schemeClr val="tx1">
                    <a:tint val="75000"/>
                  </a:schemeClr>
                </a:solidFill>
              </a:defRPr>
            </a:lvl1pPr>
          </a:lstStyle>
          <a:p>
            <a:fld id="{8989B26D-46E2-4309-90BC-03C9738F98D4}" type="slidenum">
              <a:rPr lang="en-US" smtClean="0"/>
              <a:pPr/>
              <a:t>‹#›</a:t>
            </a:fld>
            <a:endParaRPr lang="en-US" dirty="0"/>
          </a:p>
        </p:txBody>
      </p:sp>
      <p:pic>
        <p:nvPicPr>
          <p:cNvPr id="7" name="Picture 6">
            <a:extLst>
              <a:ext uri="{FF2B5EF4-FFF2-40B4-BE49-F238E27FC236}">
                <a16:creationId xmlns:a16="http://schemas.microsoft.com/office/drawing/2014/main" id="{B010D397-326C-43A1-9D71-69E4A5EBBA4C}"/>
              </a:ext>
            </a:extLst>
          </p:cNvPr>
          <p:cNvPicPr>
            <a:picLocks noChangeAspect="1"/>
          </p:cNvPicPr>
          <p:nvPr userDrawn="1"/>
        </p:nvPicPr>
        <p:blipFill rotWithShape="1">
          <a:blip r:embed="rId13"/>
          <a:srcRect l="19578" r="14843" b="20505"/>
          <a:stretch/>
        </p:blipFill>
        <p:spPr>
          <a:xfrm>
            <a:off x="18258" y="37279"/>
            <a:ext cx="959513" cy="707480"/>
          </a:xfrm>
          <a:prstGeom prst="rect">
            <a:avLst/>
          </a:prstGeom>
        </p:spPr>
      </p:pic>
    </p:spTree>
    <p:extLst>
      <p:ext uri="{BB962C8B-B14F-4D97-AF65-F5344CB8AC3E}">
        <p14:creationId xmlns:p14="http://schemas.microsoft.com/office/powerpoint/2010/main" val="29637828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mailto:dlaff@pw.lacounty.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chart" Target="../charts/chart4.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50C8F8-6ABF-4758-954C-5550CA5CBE86}"/>
              </a:ext>
            </a:extLst>
          </p:cNvPr>
          <p:cNvSpPr txBox="1"/>
          <p:nvPr/>
        </p:nvSpPr>
        <p:spPr>
          <a:xfrm>
            <a:off x="6096000" y="5133207"/>
            <a:ext cx="4864608" cy="1200329"/>
          </a:xfrm>
          <a:prstGeom prst="rect">
            <a:avLst/>
          </a:prstGeom>
          <a:noFill/>
        </p:spPr>
        <p:txBody>
          <a:bodyPr wrap="square" rtlCol="0">
            <a:spAutoFit/>
          </a:bodyPr>
          <a:lstStyle/>
          <a:p>
            <a:pPr marL="0" lvl="1">
              <a:defRPr/>
            </a:pPr>
            <a:r>
              <a:rPr lang="en-US" dirty="0">
                <a:solidFill>
                  <a:srgbClr val="003E46"/>
                </a:solidFill>
                <a:latin typeface="Arial" panose="020B0604020202020204" pitchFamily="34" charset="0"/>
                <a:cs typeface="Arial" panose="020B0604020202020204" pitchFamily="34" charset="0"/>
              </a:rPr>
              <a:t>San Gabriel Valley Council of Governments</a:t>
            </a:r>
          </a:p>
          <a:p>
            <a:pPr marL="0" lvl="1">
              <a:defRPr/>
            </a:pPr>
            <a:r>
              <a:rPr lang="en-US" dirty="0">
                <a:solidFill>
                  <a:srgbClr val="003E46"/>
                </a:solidFill>
                <a:latin typeface="Arial" panose="020B0604020202020204" pitchFamily="34" charset="0"/>
                <a:cs typeface="Arial" panose="020B0604020202020204" pitchFamily="34" charset="0"/>
              </a:rPr>
              <a:t>2019 General Assembly</a:t>
            </a:r>
          </a:p>
          <a:p>
            <a:pPr marL="0" lvl="1">
              <a:defRPr/>
            </a:pPr>
            <a:r>
              <a:rPr lang="en-US" dirty="0">
                <a:solidFill>
                  <a:srgbClr val="003E46"/>
                </a:solidFill>
                <a:latin typeface="Arial" panose="020B0604020202020204" pitchFamily="34" charset="0"/>
                <a:cs typeface="Arial" panose="020B0604020202020204" pitchFamily="34" charset="0"/>
              </a:rPr>
              <a:t>April 10, 2019</a:t>
            </a:r>
          </a:p>
          <a:p>
            <a:endParaRPr lang="en-US" dirty="0"/>
          </a:p>
        </p:txBody>
      </p:sp>
    </p:spTree>
    <p:extLst>
      <p:ext uri="{BB962C8B-B14F-4D97-AF65-F5344CB8AC3E}">
        <p14:creationId xmlns:p14="http://schemas.microsoft.com/office/powerpoint/2010/main" val="3404436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989B26D-46E2-4309-90BC-03C9738F98D4}" type="slidenum">
              <a:rPr lang="en-US" smtClean="0"/>
              <a:t>10</a:t>
            </a:fld>
            <a:endParaRPr lang="en-US"/>
          </a:p>
        </p:txBody>
      </p:sp>
      <p:sp>
        <p:nvSpPr>
          <p:cNvPr id="4" name="Title 1">
            <a:extLst>
              <a:ext uri="{FF2B5EF4-FFF2-40B4-BE49-F238E27FC236}">
                <a16:creationId xmlns:a16="http://schemas.microsoft.com/office/drawing/2014/main" id="{7ADBD67F-5213-4471-8607-FF1C94581BA3}"/>
              </a:ext>
            </a:extLst>
          </p:cNvPr>
          <p:cNvSpPr txBox="1">
            <a:spLocks/>
          </p:cNvSpPr>
          <p:nvPr/>
        </p:nvSpPr>
        <p:spPr>
          <a:xfrm>
            <a:off x="977774" y="1768"/>
            <a:ext cx="11214226" cy="74475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Nine Watershed Areas</a:t>
            </a:r>
          </a:p>
        </p:txBody>
      </p:sp>
      <p:pic>
        <p:nvPicPr>
          <p:cNvPr id="5" name="Picture 4"/>
          <p:cNvPicPr>
            <a:picLocks noChangeAspect="1"/>
          </p:cNvPicPr>
          <p:nvPr/>
        </p:nvPicPr>
        <p:blipFill rotWithShape="1">
          <a:blip r:embed="rId2"/>
          <a:srcRect l="20759" t="10952" r="21383" b="11667"/>
          <a:stretch/>
        </p:blipFill>
        <p:spPr>
          <a:xfrm>
            <a:off x="2024045" y="751114"/>
            <a:ext cx="8117461" cy="6106886"/>
          </a:xfrm>
          <a:prstGeom prst="rect">
            <a:avLst/>
          </a:prstGeom>
        </p:spPr>
      </p:pic>
    </p:spTree>
    <p:extLst>
      <p:ext uri="{BB962C8B-B14F-4D97-AF65-F5344CB8AC3E}">
        <p14:creationId xmlns:p14="http://schemas.microsoft.com/office/powerpoint/2010/main" val="3908239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0D519A-FE4C-48EC-BECA-0B17B42958C2}"/>
              </a:ext>
            </a:extLst>
          </p:cNvPr>
          <p:cNvSpPr>
            <a:spLocks noGrp="1"/>
          </p:cNvSpPr>
          <p:nvPr>
            <p:ph type="sldNum" sz="quarter" idx="12"/>
          </p:nvPr>
        </p:nvSpPr>
        <p:spPr/>
        <p:txBody>
          <a:bodyPr/>
          <a:lstStyle/>
          <a:p>
            <a:fld id="{8989B26D-46E2-4309-90BC-03C9738F98D4}" type="slidenum">
              <a:rPr lang="en-US" smtClean="0"/>
              <a:t>11</a:t>
            </a:fld>
            <a:endParaRPr lang="en-US"/>
          </a:p>
        </p:txBody>
      </p:sp>
      <p:sp>
        <p:nvSpPr>
          <p:cNvPr id="13" name="Title 1">
            <a:extLst>
              <a:ext uri="{FF2B5EF4-FFF2-40B4-BE49-F238E27FC236}">
                <a16:creationId xmlns:a16="http://schemas.microsoft.com/office/drawing/2014/main" id="{F5B0B88F-23B5-49BB-9AE3-94FDD2EE8CAA}"/>
              </a:ext>
            </a:extLst>
          </p:cNvPr>
          <p:cNvSpPr txBox="1">
            <a:spLocks/>
          </p:cNvSpPr>
          <p:nvPr/>
        </p:nvSpPr>
        <p:spPr>
          <a:xfrm>
            <a:off x="977774" y="1"/>
            <a:ext cx="11214226" cy="74475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Watershed Area Steering Committees (WASCs)</a:t>
            </a:r>
          </a:p>
        </p:txBody>
      </p:sp>
      <p:sp>
        <p:nvSpPr>
          <p:cNvPr id="7" name="Isosceles Triangle 6">
            <a:extLst>
              <a:ext uri="{FF2B5EF4-FFF2-40B4-BE49-F238E27FC236}">
                <a16:creationId xmlns:a16="http://schemas.microsoft.com/office/drawing/2014/main" id="{AAB831CE-0F1C-4CB9-9B4B-DC6DD1E7EF24}"/>
              </a:ext>
            </a:extLst>
          </p:cNvPr>
          <p:cNvSpPr/>
          <p:nvPr/>
        </p:nvSpPr>
        <p:spPr>
          <a:xfrm rot="16200000">
            <a:off x="929207" y="3009843"/>
            <a:ext cx="4053838" cy="838310"/>
          </a:xfrm>
          <a:prstGeom prst="triangle">
            <a:avLst>
              <a:gd name="adj" fmla="val 504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DB453FB-2499-47A7-B6A1-7947B6AB01D1}"/>
              </a:ext>
            </a:extLst>
          </p:cNvPr>
          <p:cNvSpPr/>
          <p:nvPr/>
        </p:nvSpPr>
        <p:spPr>
          <a:xfrm>
            <a:off x="446976" y="1465020"/>
            <a:ext cx="2072640" cy="4191000"/>
          </a:xfrm>
          <a:prstGeom prst="rect">
            <a:avLst/>
          </a:prstGeom>
          <a:gradFill rotWithShape="1">
            <a:gsLst>
              <a:gs pos="0">
                <a:srgbClr val="8064A2">
                  <a:tint val="100000"/>
                  <a:shade val="100000"/>
                  <a:satMod val="130000"/>
                </a:srgbClr>
              </a:gs>
              <a:gs pos="100000">
                <a:srgbClr val="8064A2">
                  <a:tint val="50000"/>
                  <a:shade val="100000"/>
                  <a:satMod val="350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10" name="Rectangle 9">
            <a:extLst>
              <a:ext uri="{FF2B5EF4-FFF2-40B4-BE49-F238E27FC236}">
                <a16:creationId xmlns:a16="http://schemas.microsoft.com/office/drawing/2014/main" id="{0D2F2280-F01D-4625-AF21-42857BDE5B0C}"/>
              </a:ext>
            </a:extLst>
          </p:cNvPr>
          <p:cNvSpPr/>
          <p:nvPr/>
        </p:nvSpPr>
        <p:spPr>
          <a:xfrm>
            <a:off x="5160987" y="5678198"/>
            <a:ext cx="2743200" cy="867568"/>
          </a:xfrm>
          <a:prstGeom prst="rect">
            <a:avLst/>
          </a:prstGeom>
          <a:noFill/>
          <a:ln w="19050" cap="flat" cmpd="sng" algn="ctr">
            <a:solidFill>
              <a:schemeClr val="tx1"/>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u="sng" dirty="0">
                <a:solidFill>
                  <a:srgbClr val="000000"/>
                </a:solidFill>
                <a:latin typeface="Calibri" panose="020F0502020204030204" pitchFamily="34" charset="0"/>
                <a:ea typeface="Calibri" panose="020F0502020204030204" pitchFamily="34" charset="0"/>
                <a:cs typeface="Calibri" panose="020F0502020204030204" pitchFamily="34" charset="0"/>
              </a:rPr>
              <a:t>Membership Breakdown (17 per WASC)</a:t>
            </a:r>
            <a:endPar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Municipality		7</a:t>
            </a:r>
          </a:p>
          <a:p>
            <a:pPr marL="0" marR="0">
              <a:spcBef>
                <a:spcPts val="0"/>
              </a:spcBef>
              <a:spcAft>
                <a:spcPts val="0"/>
              </a:spcAft>
            </a:pP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Agency		5</a:t>
            </a:r>
          </a:p>
          <a:p>
            <a:pPr marL="0" marR="0">
              <a:spcBef>
                <a:spcPts val="0"/>
              </a:spcBef>
              <a:spcAft>
                <a:spcPts val="0"/>
              </a:spcAft>
            </a:pP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Community Stakeholders	</a:t>
            </a:r>
            <a:r>
              <a:rPr lang="en-US" sz="1200" dirty="0">
                <a:latin typeface="Calibri" panose="020F0502020204030204" pitchFamily="34" charset="0"/>
                <a:ea typeface="Calibri" panose="020F0502020204030204" pitchFamily="34" charset="0"/>
                <a:cs typeface="Calibri" panose="020F0502020204030204" pitchFamily="34" charset="0"/>
              </a:rPr>
              <a:t>5</a:t>
            </a:r>
          </a:p>
          <a:p>
            <a:pPr marL="0" marR="0">
              <a:spcBef>
                <a:spcPts val="0"/>
              </a:spcBef>
              <a:spcAft>
                <a:spcPts val="0"/>
              </a:spcAft>
            </a:pP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p:txBody>
      </p:sp>
      <p:sp>
        <p:nvSpPr>
          <p:cNvPr id="14" name="Text Box 2">
            <a:extLst>
              <a:ext uri="{FF2B5EF4-FFF2-40B4-BE49-F238E27FC236}">
                <a16:creationId xmlns:a16="http://schemas.microsoft.com/office/drawing/2014/main" id="{0EC62ADC-6817-4DE7-9695-B7ADF4EFB578}"/>
              </a:ext>
            </a:extLst>
          </p:cNvPr>
          <p:cNvSpPr txBox="1">
            <a:spLocks noChangeArrowheads="1"/>
          </p:cNvSpPr>
          <p:nvPr/>
        </p:nvSpPr>
        <p:spPr bwMode="auto">
          <a:xfrm>
            <a:off x="9514499" y="1588999"/>
            <a:ext cx="1868981" cy="1532089"/>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1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Automatic membership if enough Impermeable Area</a:t>
            </a:r>
          </a:p>
          <a:p>
            <a:pPr marL="0" marR="0">
              <a:spcBef>
                <a:spcPts val="0"/>
              </a:spcBef>
              <a:spcAft>
                <a:spcPts val="0"/>
              </a:spcAft>
            </a:pPr>
            <a:endParaRPr lang="en-US" sz="11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100" dirty="0">
                <a:solidFill>
                  <a:srgbClr val="0070C0"/>
                </a:solidFill>
                <a:latin typeface="Calibri" panose="020F0502020204030204" pitchFamily="34" charset="0"/>
                <a:ea typeface="Calibri" panose="020F0502020204030204" pitchFamily="34" charset="0"/>
                <a:cs typeface="Calibri" panose="020F0502020204030204" pitchFamily="34" charset="0"/>
              </a:rPr>
              <a:t>Municipalities participated in self-selection meetings in  January and February</a:t>
            </a:r>
          </a:p>
          <a:p>
            <a:pPr marL="0" marR="0">
              <a:spcBef>
                <a:spcPts val="0"/>
              </a:spcBef>
              <a:spcAft>
                <a:spcPts val="0"/>
              </a:spcAft>
            </a:pPr>
            <a:endPar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Right Bracket 14">
            <a:extLst>
              <a:ext uri="{FF2B5EF4-FFF2-40B4-BE49-F238E27FC236}">
                <a16:creationId xmlns:a16="http://schemas.microsoft.com/office/drawing/2014/main" id="{AC8D0F27-1F97-4F6A-848D-47C51849AA27}"/>
              </a:ext>
            </a:extLst>
          </p:cNvPr>
          <p:cNvSpPr/>
          <p:nvPr/>
        </p:nvSpPr>
        <p:spPr>
          <a:xfrm>
            <a:off x="9468780" y="1629913"/>
            <a:ext cx="45719" cy="1075848"/>
          </a:xfrm>
          <a:prstGeom prst="rightBracket">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ectangle: Rounded Corners 15">
            <a:extLst>
              <a:ext uri="{FF2B5EF4-FFF2-40B4-BE49-F238E27FC236}">
                <a16:creationId xmlns:a16="http://schemas.microsoft.com/office/drawing/2014/main" id="{C12D6212-26FF-4A36-8CCA-D6EB11EDAAAD}"/>
              </a:ext>
            </a:extLst>
          </p:cNvPr>
          <p:cNvSpPr/>
          <p:nvPr/>
        </p:nvSpPr>
        <p:spPr>
          <a:xfrm>
            <a:off x="543411" y="2045240"/>
            <a:ext cx="1828800" cy="36576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Lower Los Angeles River</a:t>
            </a:r>
          </a:p>
        </p:txBody>
      </p:sp>
      <p:sp>
        <p:nvSpPr>
          <p:cNvPr id="17" name="Rectangle: Rounded Corners 16">
            <a:extLst>
              <a:ext uri="{FF2B5EF4-FFF2-40B4-BE49-F238E27FC236}">
                <a16:creationId xmlns:a16="http://schemas.microsoft.com/office/drawing/2014/main" id="{C75CFDAD-AB03-4547-92A6-A30360A086BA}"/>
              </a:ext>
            </a:extLst>
          </p:cNvPr>
          <p:cNvSpPr/>
          <p:nvPr/>
        </p:nvSpPr>
        <p:spPr>
          <a:xfrm>
            <a:off x="543411" y="2491724"/>
            <a:ext cx="1828800" cy="36576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Lower San Gabriel River</a:t>
            </a:r>
          </a:p>
        </p:txBody>
      </p:sp>
      <p:sp>
        <p:nvSpPr>
          <p:cNvPr id="18" name="Rectangle: Rounded Corners 17">
            <a:extLst>
              <a:ext uri="{FF2B5EF4-FFF2-40B4-BE49-F238E27FC236}">
                <a16:creationId xmlns:a16="http://schemas.microsoft.com/office/drawing/2014/main" id="{4A0627B5-FB25-402B-A0E5-490FE2E00EC4}"/>
              </a:ext>
            </a:extLst>
          </p:cNvPr>
          <p:cNvSpPr/>
          <p:nvPr/>
        </p:nvSpPr>
        <p:spPr>
          <a:xfrm>
            <a:off x="543411" y="3831176"/>
            <a:ext cx="1828800" cy="36576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Santa Clara River </a:t>
            </a:r>
          </a:p>
        </p:txBody>
      </p:sp>
      <p:sp>
        <p:nvSpPr>
          <p:cNvPr id="19" name="Rectangle: Rounded Corners 18">
            <a:extLst>
              <a:ext uri="{FF2B5EF4-FFF2-40B4-BE49-F238E27FC236}">
                <a16:creationId xmlns:a16="http://schemas.microsoft.com/office/drawing/2014/main" id="{7690674B-F98E-488E-BD38-34A0BE7A4EA1}"/>
              </a:ext>
            </a:extLst>
          </p:cNvPr>
          <p:cNvSpPr/>
          <p:nvPr/>
        </p:nvSpPr>
        <p:spPr>
          <a:xfrm>
            <a:off x="543411" y="4724144"/>
            <a:ext cx="1828800" cy="36576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Upper Los Angeles River</a:t>
            </a:r>
          </a:p>
        </p:txBody>
      </p:sp>
      <p:sp>
        <p:nvSpPr>
          <p:cNvPr id="20" name="Rectangle: Rounded Corners 19">
            <a:extLst>
              <a:ext uri="{FF2B5EF4-FFF2-40B4-BE49-F238E27FC236}">
                <a16:creationId xmlns:a16="http://schemas.microsoft.com/office/drawing/2014/main" id="{B3C86C8C-607B-4B42-8F61-E4D84CD0C564}"/>
              </a:ext>
            </a:extLst>
          </p:cNvPr>
          <p:cNvSpPr/>
          <p:nvPr/>
        </p:nvSpPr>
        <p:spPr>
          <a:xfrm>
            <a:off x="543411" y="3384692"/>
            <a:ext cx="1828800" cy="36576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Rio Hondo     </a:t>
            </a:r>
          </a:p>
        </p:txBody>
      </p:sp>
      <p:sp>
        <p:nvSpPr>
          <p:cNvPr id="21" name="Rectangle: Rounded Corners 20">
            <a:extLst>
              <a:ext uri="{FF2B5EF4-FFF2-40B4-BE49-F238E27FC236}">
                <a16:creationId xmlns:a16="http://schemas.microsoft.com/office/drawing/2014/main" id="{867B3C3C-A015-444E-B9E5-5E6A9105D846}"/>
              </a:ext>
            </a:extLst>
          </p:cNvPr>
          <p:cNvSpPr/>
          <p:nvPr/>
        </p:nvSpPr>
        <p:spPr>
          <a:xfrm>
            <a:off x="543411" y="4277660"/>
            <a:ext cx="1828800" cy="36576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South Santa Monica Bay</a:t>
            </a:r>
          </a:p>
        </p:txBody>
      </p:sp>
      <p:sp>
        <p:nvSpPr>
          <p:cNvPr id="22" name="Rectangle: Rounded Corners 21">
            <a:extLst>
              <a:ext uri="{FF2B5EF4-FFF2-40B4-BE49-F238E27FC236}">
                <a16:creationId xmlns:a16="http://schemas.microsoft.com/office/drawing/2014/main" id="{911F7552-2498-4930-AD87-4AA0C7D32F09}"/>
              </a:ext>
            </a:extLst>
          </p:cNvPr>
          <p:cNvSpPr/>
          <p:nvPr/>
        </p:nvSpPr>
        <p:spPr>
          <a:xfrm>
            <a:off x="543411" y="1598756"/>
            <a:ext cx="1828800" cy="36576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Central Santa Monica Bay</a:t>
            </a:r>
          </a:p>
        </p:txBody>
      </p:sp>
      <p:sp>
        <p:nvSpPr>
          <p:cNvPr id="23" name="Rectangle: Rounded Corners 22">
            <a:extLst>
              <a:ext uri="{FF2B5EF4-FFF2-40B4-BE49-F238E27FC236}">
                <a16:creationId xmlns:a16="http://schemas.microsoft.com/office/drawing/2014/main" id="{A838D3CA-9D94-4A09-ABEA-B71A60C0F23B}"/>
              </a:ext>
            </a:extLst>
          </p:cNvPr>
          <p:cNvSpPr/>
          <p:nvPr/>
        </p:nvSpPr>
        <p:spPr>
          <a:xfrm>
            <a:off x="543411" y="2938208"/>
            <a:ext cx="1828800" cy="36576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North Santa Monica Bay</a:t>
            </a:r>
          </a:p>
        </p:txBody>
      </p:sp>
      <p:sp>
        <p:nvSpPr>
          <p:cNvPr id="24" name="Rectangle: Rounded Corners 23">
            <a:extLst>
              <a:ext uri="{FF2B5EF4-FFF2-40B4-BE49-F238E27FC236}">
                <a16:creationId xmlns:a16="http://schemas.microsoft.com/office/drawing/2014/main" id="{5369CB09-D234-43DD-8093-1DB7E9275404}"/>
              </a:ext>
            </a:extLst>
          </p:cNvPr>
          <p:cNvSpPr/>
          <p:nvPr/>
        </p:nvSpPr>
        <p:spPr>
          <a:xfrm>
            <a:off x="543411" y="5170631"/>
            <a:ext cx="1828800" cy="365760"/>
          </a:xfrm>
          <a:prstGeom prst="round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Upper San Gabriel River</a:t>
            </a:r>
          </a:p>
        </p:txBody>
      </p:sp>
      <p:graphicFrame>
        <p:nvGraphicFramePr>
          <p:cNvPr id="25" name="Chart 24">
            <a:extLst>
              <a:ext uri="{FF2B5EF4-FFF2-40B4-BE49-F238E27FC236}">
                <a16:creationId xmlns:a16="http://schemas.microsoft.com/office/drawing/2014/main" id="{DAF856FF-3BAC-47EB-A91B-AC8933E9165C}"/>
              </a:ext>
            </a:extLst>
          </p:cNvPr>
          <p:cNvGraphicFramePr>
            <a:graphicFrameLocks/>
          </p:cNvGraphicFramePr>
          <p:nvPr/>
        </p:nvGraphicFramePr>
        <p:xfrm>
          <a:off x="10363200" y="744760"/>
          <a:ext cx="1828800" cy="10661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a:extLst>
              <a:ext uri="{FF2B5EF4-FFF2-40B4-BE49-F238E27FC236}">
                <a16:creationId xmlns:a16="http://schemas.microsoft.com/office/drawing/2014/main" id="{122F47EF-C159-4B68-A944-5FF6D00AEA89}"/>
              </a:ext>
            </a:extLst>
          </p:cNvPr>
          <p:cNvGraphicFramePr>
            <a:graphicFrameLocks noGrp="1"/>
          </p:cNvGraphicFramePr>
          <p:nvPr/>
        </p:nvGraphicFramePr>
        <p:xfrm>
          <a:off x="3375278" y="1402080"/>
          <a:ext cx="5940425" cy="4053840"/>
        </p:xfrm>
        <a:graphic>
          <a:graphicData uri="http://schemas.openxmlformats.org/drawingml/2006/table">
            <a:tbl>
              <a:tblPr firstRow="1" firstCol="1" bandRow="1"/>
              <a:tblGrid>
                <a:gridCol w="292735">
                  <a:extLst>
                    <a:ext uri="{9D8B030D-6E8A-4147-A177-3AD203B41FA5}">
                      <a16:colId xmlns:a16="http://schemas.microsoft.com/office/drawing/2014/main" val="4167633361"/>
                    </a:ext>
                  </a:extLst>
                </a:gridCol>
                <a:gridCol w="2733040">
                  <a:extLst>
                    <a:ext uri="{9D8B030D-6E8A-4147-A177-3AD203B41FA5}">
                      <a16:colId xmlns:a16="http://schemas.microsoft.com/office/drawing/2014/main" val="2879891645"/>
                    </a:ext>
                  </a:extLst>
                </a:gridCol>
                <a:gridCol w="2914650">
                  <a:extLst>
                    <a:ext uri="{9D8B030D-6E8A-4147-A177-3AD203B41FA5}">
                      <a16:colId xmlns:a16="http://schemas.microsoft.com/office/drawing/2014/main" val="1360051091"/>
                    </a:ext>
                  </a:extLst>
                </a:gridCol>
              </a:tblGrid>
              <a:tr h="190500">
                <a:tc>
                  <a:txBody>
                    <a:bodyPr/>
                    <a:lstStyle/>
                    <a:p>
                      <a:pPr algn="just"/>
                      <a:endParaRPr lang="en-US" sz="110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marL="0" marR="0" algn="ctr">
                        <a:spcBef>
                          <a:spcPts val="0"/>
                        </a:spcBef>
                        <a:spcAft>
                          <a:spcPts val="0"/>
                        </a:spcAft>
                      </a:pPr>
                      <a:r>
                        <a:rPr lang="en-US" sz="1100">
                          <a:solidFill>
                            <a:srgbClr val="FFFFFF"/>
                          </a:solidFill>
                          <a:effectLst/>
                          <a:latin typeface="Arial" panose="020B0604020202020204" pitchFamily="34" charset="0"/>
                          <a:ea typeface="Times New Roman" panose="02020603050405020304" pitchFamily="18" charset="0"/>
                          <a:cs typeface="Arial" panose="020B0604020202020204" pitchFamily="34" charset="0"/>
                        </a:rPr>
                        <a:t>Member</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marL="0" marR="0" algn="ctr">
                        <a:spcBef>
                          <a:spcPts val="0"/>
                        </a:spcBef>
                        <a:spcAft>
                          <a:spcPts val="0"/>
                        </a:spcAft>
                      </a:pPr>
                      <a:r>
                        <a:rPr lang="en-US" sz="1100">
                          <a:solidFill>
                            <a:srgbClr val="FFFFFF"/>
                          </a:solidFill>
                          <a:effectLst/>
                          <a:latin typeface="Arial" panose="020B0604020202020204" pitchFamily="34" charset="0"/>
                          <a:ea typeface="Times New Roman" panose="02020603050405020304" pitchFamily="18" charset="0"/>
                          <a:cs typeface="Arial" panose="020B0604020202020204" pitchFamily="34" charset="0"/>
                        </a:rPr>
                        <a:t>Appointed By</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2135054599"/>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Municipality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Varies for Each Watershed Area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72219126"/>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Municipality</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Varies for Each Watershed Area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30573402"/>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Municipality</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Varies for Each Watershed Area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387184890"/>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Municipality</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Varies for Each Watershed Area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63853386"/>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Municipality</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Varies for Each Watershed Area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609951091"/>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Municipality</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Varies for Each Watershed Area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15818168"/>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Municipality</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Varies for Each Watershed Area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34066414"/>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District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Appointed by Board of Supervisors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73486940"/>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Largest Service Provider-</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Water Agency</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spcBef>
                          <a:spcPts val="0"/>
                        </a:spcBef>
                        <a:spcAft>
                          <a:spcPts val="0"/>
                        </a:spcAft>
                      </a:pPr>
                      <a:r>
                        <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Appointed by Board of Supervisors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933992676"/>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Largest Service Provider-Groundwater/Water Agency #2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Appointed by Board of Supervisors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834024593"/>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Largest Service Provider- Sanitation</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Appointed by Board of Supervisors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660734750"/>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spcBef>
                          <a:spcPts val="0"/>
                        </a:spcBef>
                        <a:spcAft>
                          <a:spcPts val="0"/>
                        </a:spcAft>
                      </a:pPr>
                      <a:r>
                        <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Largest Municipality Agency-</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Municipal Parks/Open Space/Recreation</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spcBef>
                          <a:spcPts val="0"/>
                        </a:spcBef>
                        <a:spcAft>
                          <a:spcPts val="0"/>
                        </a:spcAft>
                      </a:pPr>
                      <a:r>
                        <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Appointed by Board of Supervisors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404590305"/>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Business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Appointed by Board of Supervisors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524043093"/>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spcBef>
                          <a:spcPts val="0"/>
                        </a:spcBef>
                        <a:spcAft>
                          <a:spcPts val="0"/>
                        </a:spcAft>
                      </a:pPr>
                      <a:r>
                        <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Environmental Justice</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Appointed by Board of Supervisors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64763647"/>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Environment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Appointed by Board of Supervisors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63826376"/>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large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Appointed by Board of Supervisors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63588807"/>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large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Appointed by Board of Supervisors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60582417"/>
                  </a:ext>
                </a:extLst>
              </a:tr>
              <a:tr h="190500">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spcBef>
                          <a:spcPts val="0"/>
                        </a:spcBef>
                        <a:spcAft>
                          <a:spcPts val="0"/>
                        </a:spcAft>
                      </a:pPr>
                      <a:r>
                        <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Watershed Coordinator</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spcBef>
                          <a:spcPts val="0"/>
                        </a:spcBef>
                        <a:spcAft>
                          <a:spcPts val="0"/>
                        </a:spcAft>
                      </a:pPr>
                      <a:r>
                        <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Non-voting</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140047054"/>
                  </a:ext>
                </a:extLst>
              </a:tr>
            </a:tbl>
          </a:graphicData>
        </a:graphic>
      </p:graphicFrame>
      <p:sp>
        <p:nvSpPr>
          <p:cNvPr id="26" name="Text Box 2">
            <a:extLst>
              <a:ext uri="{FF2B5EF4-FFF2-40B4-BE49-F238E27FC236}">
                <a16:creationId xmlns:a16="http://schemas.microsoft.com/office/drawing/2014/main" id="{01002135-0B23-4EA6-9AEC-A57FE1BD870B}"/>
              </a:ext>
            </a:extLst>
          </p:cNvPr>
          <p:cNvSpPr txBox="1">
            <a:spLocks noChangeArrowheads="1"/>
          </p:cNvSpPr>
          <p:nvPr/>
        </p:nvSpPr>
        <p:spPr bwMode="auto">
          <a:xfrm>
            <a:off x="9514499" y="3877375"/>
            <a:ext cx="1868981" cy="766045"/>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Agency and c</a:t>
            </a:r>
            <a:r>
              <a:rPr lang="en-US" sz="1100" dirty="0">
                <a:latin typeface="Calibri" panose="020F0502020204030204" pitchFamily="34" charset="0"/>
                <a:ea typeface="Calibri" panose="020F0502020204030204" pitchFamily="34" charset="0"/>
                <a:cs typeface="Calibri" panose="020F0502020204030204" pitchFamily="34" charset="0"/>
              </a:rPr>
              <a:t>ommunity members appointed by the Board of Supervisors</a:t>
            </a:r>
          </a:p>
          <a:p>
            <a:pPr marL="0" marR="0">
              <a:spcBef>
                <a:spcPts val="0"/>
              </a:spcBef>
              <a:spcAft>
                <a:spcPts val="0"/>
              </a:spcAft>
            </a:pPr>
            <a:endPar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7" name="Right Bracket 26">
            <a:extLst>
              <a:ext uri="{FF2B5EF4-FFF2-40B4-BE49-F238E27FC236}">
                <a16:creationId xmlns:a16="http://schemas.microsoft.com/office/drawing/2014/main" id="{2BAF6563-697E-490B-AA46-163359D72468}"/>
              </a:ext>
            </a:extLst>
          </p:cNvPr>
          <p:cNvSpPr/>
          <p:nvPr/>
        </p:nvSpPr>
        <p:spPr>
          <a:xfrm>
            <a:off x="9468780" y="2973405"/>
            <a:ext cx="45719" cy="2254681"/>
          </a:xfrm>
          <a:prstGeom prst="rightBracket">
            <a:avLst/>
          </a:prstGeom>
          <a:noFill/>
          <a:ln w="25400" cap="flat" cmpd="sng" algn="ctr">
            <a:solidFill>
              <a:schemeClr val="tx1"/>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Text Box 2">
            <a:extLst>
              <a:ext uri="{FF2B5EF4-FFF2-40B4-BE49-F238E27FC236}">
                <a16:creationId xmlns:a16="http://schemas.microsoft.com/office/drawing/2014/main" id="{EEC0E5B6-9518-4497-9482-3D63451C638E}"/>
              </a:ext>
            </a:extLst>
          </p:cNvPr>
          <p:cNvSpPr txBox="1">
            <a:spLocks noChangeArrowheads="1"/>
          </p:cNvSpPr>
          <p:nvPr/>
        </p:nvSpPr>
        <p:spPr bwMode="auto">
          <a:xfrm>
            <a:off x="9520343" y="5209852"/>
            <a:ext cx="1868981" cy="1532089"/>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A list of Watershed Coordinators will be provided by the District to the members of the WASC for selection.</a:t>
            </a:r>
            <a:endParaRPr lang="en-US" sz="1100" dirty="0">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2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9" name="Right Bracket 28">
            <a:extLst>
              <a:ext uri="{FF2B5EF4-FFF2-40B4-BE49-F238E27FC236}">
                <a16:creationId xmlns:a16="http://schemas.microsoft.com/office/drawing/2014/main" id="{7197E3AF-63A3-401E-872F-B6E5B99A8E96}"/>
              </a:ext>
            </a:extLst>
          </p:cNvPr>
          <p:cNvSpPr/>
          <p:nvPr/>
        </p:nvSpPr>
        <p:spPr>
          <a:xfrm>
            <a:off x="9468780" y="5267324"/>
            <a:ext cx="45719" cy="209855"/>
          </a:xfrm>
          <a:prstGeom prst="rightBracket">
            <a:avLst/>
          </a:prstGeom>
          <a:noFill/>
          <a:ln w="25400" cap="flat" cmpd="sng" algn="ctr">
            <a:solidFill>
              <a:schemeClr val="tx1"/>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958219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75A1-77CF-4A6E-AA58-8B151BF07B5E}"/>
              </a:ext>
            </a:extLst>
          </p:cNvPr>
          <p:cNvSpPr>
            <a:spLocks noGrp="1"/>
          </p:cNvSpPr>
          <p:nvPr>
            <p:ph type="title"/>
          </p:nvPr>
        </p:nvSpPr>
        <p:spPr/>
        <p:txBody>
          <a:bodyPr>
            <a:noAutofit/>
          </a:bodyPr>
          <a:lstStyle/>
          <a:p>
            <a:r>
              <a:rPr lang="en-US" sz="4400" dirty="0">
                <a:latin typeface="+mj-lt"/>
              </a:rPr>
              <a:t>Timeline for Implementation - Regional </a:t>
            </a:r>
          </a:p>
        </p:txBody>
      </p:sp>
      <p:sp>
        <p:nvSpPr>
          <p:cNvPr id="4" name="Slide Number Placeholder 3">
            <a:extLst>
              <a:ext uri="{FF2B5EF4-FFF2-40B4-BE49-F238E27FC236}">
                <a16:creationId xmlns:a16="http://schemas.microsoft.com/office/drawing/2014/main" id="{C181E709-2662-4164-9538-8A27E06D4D3E}"/>
              </a:ext>
            </a:extLst>
          </p:cNvPr>
          <p:cNvSpPr>
            <a:spLocks noGrp="1"/>
          </p:cNvSpPr>
          <p:nvPr>
            <p:ph type="sldNum" sz="quarter" idx="12"/>
          </p:nvPr>
        </p:nvSpPr>
        <p:spPr/>
        <p:txBody>
          <a:bodyPr/>
          <a:lstStyle/>
          <a:p>
            <a:fld id="{8989B26D-46E2-4309-90BC-03C9738F98D4}" type="slidenum">
              <a:rPr lang="en-US" smtClean="0"/>
              <a:t>12</a:t>
            </a:fld>
            <a:endParaRPr lang="en-US"/>
          </a:p>
        </p:txBody>
      </p:sp>
      <p:graphicFrame>
        <p:nvGraphicFramePr>
          <p:cNvPr id="14" name="Chart 13">
            <a:extLst>
              <a:ext uri="{FF2B5EF4-FFF2-40B4-BE49-F238E27FC236}">
                <a16:creationId xmlns:a16="http://schemas.microsoft.com/office/drawing/2014/main" id="{CD45F472-DF83-4400-9849-E2634AF00B65}"/>
              </a:ext>
            </a:extLst>
          </p:cNvPr>
          <p:cNvGraphicFramePr>
            <a:graphicFrameLocks/>
          </p:cNvGraphicFramePr>
          <p:nvPr>
            <p:extLst>
              <p:ext uri="{D42A27DB-BD31-4B8C-83A1-F6EECF244321}">
                <p14:modId xmlns:p14="http://schemas.microsoft.com/office/powerpoint/2010/main" val="427095441"/>
              </p:ext>
            </p:extLst>
          </p:nvPr>
        </p:nvGraphicFramePr>
        <p:xfrm>
          <a:off x="9398952" y="744758"/>
          <a:ext cx="2964782" cy="1959621"/>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a:extLst>
              <a:ext uri="{FF2B5EF4-FFF2-40B4-BE49-F238E27FC236}">
                <a16:creationId xmlns:a16="http://schemas.microsoft.com/office/drawing/2014/main" id="{3FB90362-88DC-41B2-8DA4-3D8730E669DF}"/>
              </a:ext>
            </a:extLst>
          </p:cNvPr>
          <p:cNvSpPr/>
          <p:nvPr/>
        </p:nvSpPr>
        <p:spPr>
          <a:xfrm>
            <a:off x="10949266" y="1551742"/>
            <a:ext cx="587020" cy="369332"/>
          </a:xfrm>
          <a:prstGeom prst="rect">
            <a:avLst/>
          </a:prstGeom>
        </p:spPr>
        <p:txBody>
          <a:bodyPr wrap="none">
            <a:spAutoFit/>
          </a:bodyPr>
          <a:lstStyle/>
          <a:p>
            <a:r>
              <a:rPr lang="en-US" b="1" dirty="0">
                <a:solidFill>
                  <a:srgbClr val="FFFFFF"/>
                </a:solidFill>
                <a:ea typeface="Times New Roman" panose="02020603050405020304" pitchFamily="18" charset="0"/>
                <a:cs typeface="Times New Roman" panose="02020603050405020304" pitchFamily="18" charset="0"/>
              </a:rPr>
              <a:t>50%</a:t>
            </a:r>
            <a:endParaRPr lang="en-US" dirty="0"/>
          </a:p>
        </p:txBody>
      </p:sp>
      <p:sp>
        <p:nvSpPr>
          <p:cNvPr id="3" name="Freeform: Shape 2"/>
          <p:cNvSpPr>
            <a:spLocks/>
          </p:cNvSpPr>
          <p:nvPr/>
        </p:nvSpPr>
        <p:spPr bwMode="auto">
          <a:xfrm>
            <a:off x="977773" y="1272924"/>
            <a:ext cx="7372350" cy="903287"/>
          </a:xfrm>
          <a:custGeom>
            <a:avLst/>
            <a:gdLst>
              <a:gd name="T0" fmla="*/ 0 w 6491819"/>
              <a:gd name="T1" fmla="*/ 90297 h 1167363"/>
              <a:gd name="T2" fmla="*/ 132570 w 6491819"/>
              <a:gd name="T3" fmla="*/ 0 h 1167363"/>
              <a:gd name="T4" fmla="*/ 7239780 w 6491819"/>
              <a:gd name="T5" fmla="*/ 0 h 1167363"/>
              <a:gd name="T6" fmla="*/ 7372350 w 6491819"/>
              <a:gd name="T7" fmla="*/ 90297 h 1167363"/>
              <a:gd name="T8" fmla="*/ 7372350 w 6491819"/>
              <a:gd name="T9" fmla="*/ 812673 h 1167363"/>
              <a:gd name="T10" fmla="*/ 7239780 w 6491819"/>
              <a:gd name="T11" fmla="*/ 902970 h 1167363"/>
              <a:gd name="T12" fmla="*/ 132570 w 6491819"/>
              <a:gd name="T13" fmla="*/ 902970 h 1167363"/>
              <a:gd name="T14" fmla="*/ 0 w 6491819"/>
              <a:gd name="T15" fmla="*/ 812673 h 1167363"/>
              <a:gd name="T16" fmla="*/ 0 w 6491819"/>
              <a:gd name="T17" fmla="*/ 90297 h 1167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91819"/>
              <a:gd name="T28" fmla="*/ 0 h 1167363"/>
              <a:gd name="T29" fmla="*/ 6491819 w 6491819"/>
              <a:gd name="T30" fmla="*/ 1167363 h 11673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91819" h="1167363">
                <a:moveTo>
                  <a:pt x="0" y="116736"/>
                </a:moveTo>
                <a:cubicBezTo>
                  <a:pt x="0" y="52264"/>
                  <a:pt x="52264" y="0"/>
                  <a:pt x="116736" y="0"/>
                </a:cubicBezTo>
                <a:lnTo>
                  <a:pt x="6375083" y="0"/>
                </a:lnTo>
                <a:cubicBezTo>
                  <a:pt x="6439555" y="0"/>
                  <a:pt x="6491819" y="52264"/>
                  <a:pt x="6491819" y="116736"/>
                </a:cubicBezTo>
                <a:lnTo>
                  <a:pt x="6491819" y="1050627"/>
                </a:lnTo>
                <a:cubicBezTo>
                  <a:pt x="6491819" y="1115099"/>
                  <a:pt x="6439555" y="1167363"/>
                  <a:pt x="6375083" y="1167363"/>
                </a:cubicBezTo>
                <a:lnTo>
                  <a:pt x="116736" y="1167363"/>
                </a:lnTo>
                <a:cubicBezTo>
                  <a:pt x="52264" y="1167363"/>
                  <a:pt x="0" y="1115099"/>
                  <a:pt x="0" y="1050627"/>
                </a:cubicBezTo>
                <a:lnTo>
                  <a:pt x="0" y="116736"/>
                </a:lnTo>
                <a:close/>
              </a:path>
            </a:pathLst>
          </a:custGeom>
          <a:solidFill>
            <a:srgbClr val="202D3F"/>
          </a:solidFill>
          <a:ln w="12700">
            <a:solidFill>
              <a:srgbClr val="FFFFFF"/>
            </a:solidFill>
            <a:miter lim="800000"/>
            <a:headEnd/>
            <a:tailEnd/>
          </a:ln>
        </p:spPr>
        <p:txBody>
          <a:bodyPr vert="horz" wrap="square" lIns="87531" tIns="87531" rIns="1011624" bIns="87531" numCol="1" anchor="ctr" anchorCtr="0" compatLnSpc="1">
            <a:prstTxWarp prst="textNoShape">
              <a:avLst/>
            </a:prstTxWarp>
          </a:bodyPr>
          <a:lstStyle>
            <a:lvl1pPr eaLnBrk="0" fontAlgn="base" hangingPunct="0">
              <a:spcBef>
                <a:spcPct val="0"/>
              </a:spcBef>
              <a:spcAft>
                <a:spcPct val="0"/>
              </a:spcAft>
              <a:tabLst>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14400" algn="l"/>
              </a:tabLst>
            </a:pPr>
            <a:r>
              <a:rPr kumimoji="0" lang="en-US" altLang="en-US" sz="1800" b="1" i="0" u="none" strike="noStrike" cap="none" normalizeH="0" baseline="0">
                <a:ln>
                  <a:noFill/>
                </a:ln>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Ordinance before Board of Supervisors (BOS) – by August 1, 2019</a:t>
            </a:r>
            <a:endParaRPr kumimoji="0" lang="en-US" altLang="en-US" sz="1200" b="0" i="0" u="none" strike="noStrike" cap="none" normalizeH="0" baseline="0">
              <a:ln>
                <a:noFill/>
              </a:ln>
              <a:solidFill>
                <a:schemeClr val="tx1"/>
              </a:solidFill>
              <a:effectLst/>
              <a:ea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4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t>Completes &amp; Codifies Program Elements and Credit Program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Freeform: Shape 4"/>
          <p:cNvSpPr>
            <a:spLocks/>
          </p:cNvSpPr>
          <p:nvPr/>
        </p:nvSpPr>
        <p:spPr bwMode="auto">
          <a:xfrm>
            <a:off x="1850853" y="2286866"/>
            <a:ext cx="7348538" cy="1181100"/>
          </a:xfrm>
          <a:custGeom>
            <a:avLst/>
            <a:gdLst>
              <a:gd name="T0" fmla="*/ 0 w 6491819"/>
              <a:gd name="T1" fmla="*/ 118110 h 867348"/>
              <a:gd name="T2" fmla="*/ 98177 w 6491819"/>
              <a:gd name="T3" fmla="*/ 0 h 867348"/>
              <a:gd name="T4" fmla="*/ 7250043 w 6491819"/>
              <a:gd name="T5" fmla="*/ 0 h 867348"/>
              <a:gd name="T6" fmla="*/ 7348220 w 6491819"/>
              <a:gd name="T7" fmla="*/ 118110 h 867348"/>
              <a:gd name="T8" fmla="*/ 7348220 w 6491819"/>
              <a:gd name="T9" fmla="*/ 1062990 h 867348"/>
              <a:gd name="T10" fmla="*/ 7250043 w 6491819"/>
              <a:gd name="T11" fmla="*/ 1181100 h 867348"/>
              <a:gd name="T12" fmla="*/ 98177 w 6491819"/>
              <a:gd name="T13" fmla="*/ 1181100 h 867348"/>
              <a:gd name="T14" fmla="*/ 0 w 6491819"/>
              <a:gd name="T15" fmla="*/ 1062990 h 867348"/>
              <a:gd name="T16" fmla="*/ 0 w 6491819"/>
              <a:gd name="T17" fmla="*/ 118110 h 8673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91819"/>
              <a:gd name="T28" fmla="*/ 0 h 867348"/>
              <a:gd name="T29" fmla="*/ 6491819 w 6491819"/>
              <a:gd name="T30" fmla="*/ 867348 h 8673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91819" h="867348">
                <a:moveTo>
                  <a:pt x="0" y="86735"/>
                </a:moveTo>
                <a:cubicBezTo>
                  <a:pt x="0" y="38833"/>
                  <a:pt x="38833" y="0"/>
                  <a:pt x="86735" y="0"/>
                </a:cubicBezTo>
                <a:lnTo>
                  <a:pt x="6405084" y="0"/>
                </a:lnTo>
                <a:cubicBezTo>
                  <a:pt x="6452986" y="0"/>
                  <a:pt x="6491819" y="38833"/>
                  <a:pt x="6491819" y="86735"/>
                </a:cubicBezTo>
                <a:lnTo>
                  <a:pt x="6491819" y="780613"/>
                </a:lnTo>
                <a:cubicBezTo>
                  <a:pt x="6491819" y="828515"/>
                  <a:pt x="6452986" y="867348"/>
                  <a:pt x="6405084" y="867348"/>
                </a:cubicBezTo>
                <a:lnTo>
                  <a:pt x="86735" y="867348"/>
                </a:lnTo>
                <a:cubicBezTo>
                  <a:pt x="38833" y="867348"/>
                  <a:pt x="0" y="828515"/>
                  <a:pt x="0" y="780613"/>
                </a:cubicBezTo>
                <a:lnTo>
                  <a:pt x="0" y="86735"/>
                </a:lnTo>
                <a:close/>
              </a:path>
            </a:pathLst>
          </a:custGeom>
          <a:solidFill>
            <a:srgbClr val="202D3F">
              <a:alpha val="85097"/>
            </a:srgbClr>
          </a:solidFill>
          <a:ln w="12700">
            <a:solidFill>
              <a:srgbClr val="FFFFFF"/>
            </a:solidFill>
            <a:miter lim="800000"/>
            <a:headEnd/>
            <a:tailEnd/>
          </a:ln>
        </p:spPr>
        <p:txBody>
          <a:bodyPr vert="horz" wrap="square" lIns="86364" tIns="86364" rIns="1099196" bIns="86364" numCol="1" anchor="ctr" anchorCtr="0" compatLnSpc="1">
            <a:prstTxWarp prst="textNoShape">
              <a:avLst/>
            </a:prstTxWarp>
          </a:bodyPr>
          <a:lstStyle>
            <a:lvl1pPr eaLnBrk="0" fontAlgn="base" hangingPunct="0">
              <a:spcBef>
                <a:spcPct val="0"/>
              </a:spcBef>
              <a:spcAft>
                <a:spcPct val="0"/>
              </a:spcAft>
              <a:tabLst>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14400" algn="l"/>
              </a:tabLst>
            </a:pPr>
            <a:r>
              <a:rPr kumimoji="0" lang="en-US" altLang="en-US" sz="1800" b="1" i="0" u="none" strike="noStrike" cap="none" normalizeH="0" baseline="0" dirty="0">
                <a:ln>
                  <a:noFill/>
                </a:ln>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Governance Committee – Fall 2019</a:t>
            </a:r>
            <a:endParaRPr kumimoji="0" lang="en-US" altLang="en-US" sz="1200" b="0" i="0" u="none" strike="noStrike" cap="none" normalizeH="0" baseline="0" dirty="0">
              <a:ln>
                <a:noFill/>
              </a:ln>
              <a:solidFill>
                <a:schemeClr val="tx1"/>
              </a:solidFill>
              <a:effectLst/>
              <a:ea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4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t>Regional Oversight Committee reviews watershed area </a:t>
            </a:r>
            <a:r>
              <a:rPr kumimoji="0" lang="en-US" altLang="en-US" sz="1400" b="0" i="0" u="none" strike="noStrike" cap="none" normalizeH="0" baseline="0" dirty="0" err="1">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t>Stormwater</a:t>
            </a:r>
            <a:r>
              <a:rPr kumimoji="0" lang="en-US" altLang="en-US" sz="14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t> Improvement Plans (SIPs) and makes recommendation to County BOS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Freeform: Shape 5"/>
          <p:cNvSpPr>
            <a:spLocks/>
          </p:cNvSpPr>
          <p:nvPr/>
        </p:nvSpPr>
        <p:spPr bwMode="auto">
          <a:xfrm>
            <a:off x="2709691" y="3582215"/>
            <a:ext cx="7281863" cy="830263"/>
          </a:xfrm>
          <a:custGeom>
            <a:avLst/>
            <a:gdLst>
              <a:gd name="T0" fmla="*/ 0 w 6491819"/>
              <a:gd name="T1" fmla="*/ 83058 h 1051281"/>
              <a:gd name="T2" fmla="*/ 117917 w 6491819"/>
              <a:gd name="T3" fmla="*/ 0 h 1051281"/>
              <a:gd name="T4" fmla="*/ 7163628 w 6491819"/>
              <a:gd name="T5" fmla="*/ 0 h 1051281"/>
              <a:gd name="T6" fmla="*/ 7281545 w 6491819"/>
              <a:gd name="T7" fmla="*/ 83058 h 1051281"/>
              <a:gd name="T8" fmla="*/ 7281545 w 6491819"/>
              <a:gd name="T9" fmla="*/ 747522 h 1051281"/>
              <a:gd name="T10" fmla="*/ 7163628 w 6491819"/>
              <a:gd name="T11" fmla="*/ 830580 h 1051281"/>
              <a:gd name="T12" fmla="*/ 117917 w 6491819"/>
              <a:gd name="T13" fmla="*/ 830580 h 1051281"/>
              <a:gd name="T14" fmla="*/ 0 w 6491819"/>
              <a:gd name="T15" fmla="*/ 747522 h 1051281"/>
              <a:gd name="T16" fmla="*/ 0 w 6491819"/>
              <a:gd name="T17" fmla="*/ 83058 h 10512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91819"/>
              <a:gd name="T28" fmla="*/ 0 h 1051281"/>
              <a:gd name="T29" fmla="*/ 6491819 w 6491819"/>
              <a:gd name="T30" fmla="*/ 1051281 h 10512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91819" h="1051281">
                <a:moveTo>
                  <a:pt x="0" y="105128"/>
                </a:moveTo>
                <a:cubicBezTo>
                  <a:pt x="0" y="47067"/>
                  <a:pt x="47067" y="0"/>
                  <a:pt x="105128" y="0"/>
                </a:cubicBezTo>
                <a:lnTo>
                  <a:pt x="6386691" y="0"/>
                </a:lnTo>
                <a:cubicBezTo>
                  <a:pt x="6444752" y="0"/>
                  <a:pt x="6491819" y="47067"/>
                  <a:pt x="6491819" y="105128"/>
                </a:cubicBezTo>
                <a:lnTo>
                  <a:pt x="6491819" y="946153"/>
                </a:lnTo>
                <a:cubicBezTo>
                  <a:pt x="6491819" y="1004214"/>
                  <a:pt x="6444752" y="1051281"/>
                  <a:pt x="6386691" y="1051281"/>
                </a:cubicBezTo>
                <a:lnTo>
                  <a:pt x="105128" y="1051281"/>
                </a:lnTo>
                <a:cubicBezTo>
                  <a:pt x="47067" y="1051281"/>
                  <a:pt x="0" y="1004214"/>
                  <a:pt x="0" y="946153"/>
                </a:cubicBezTo>
                <a:lnTo>
                  <a:pt x="0" y="105128"/>
                </a:lnTo>
                <a:close/>
              </a:path>
            </a:pathLst>
          </a:custGeom>
          <a:solidFill>
            <a:srgbClr val="202D3F">
              <a:alpha val="74901"/>
            </a:srgbClr>
          </a:solidFill>
          <a:ln w="12700">
            <a:solidFill>
              <a:srgbClr val="FFFFFF"/>
            </a:solidFill>
            <a:miter lim="800000"/>
            <a:headEnd/>
            <a:tailEnd/>
          </a:ln>
        </p:spPr>
        <p:txBody>
          <a:bodyPr vert="horz" wrap="square" lIns="91751" tIns="91751" rIns="1104583" bIns="91751" numCol="1" anchor="ctr" anchorCtr="0" compatLnSpc="1">
            <a:prstTxWarp prst="textNoShape">
              <a:avLst/>
            </a:prstTxWarp>
          </a:bodyPr>
          <a:lstStyle>
            <a:lvl1pPr eaLnBrk="0" fontAlgn="base" hangingPunct="0">
              <a:spcBef>
                <a:spcPct val="0"/>
              </a:spcBef>
              <a:spcAft>
                <a:spcPct val="0"/>
              </a:spcAft>
              <a:tabLst>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14400" algn="l"/>
              </a:tabLst>
            </a:pPr>
            <a:r>
              <a:rPr kumimoji="0" lang="en-US" altLang="en-US" sz="1800" b="1" i="0" u="none" strike="noStrike" cap="none" normalizeH="0" baseline="0" dirty="0">
                <a:ln>
                  <a:noFill/>
                </a:ln>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Projects approved by BOS – Fall/Winter 2019</a:t>
            </a:r>
            <a:endParaRPr kumimoji="0" lang="en-US" altLang="en-US" sz="1200" b="0" i="0" u="none" strike="noStrike" cap="none" normalizeH="0" baseline="0" dirty="0">
              <a:ln>
                <a:noFill/>
              </a:ln>
              <a:solidFill>
                <a:schemeClr val="tx1"/>
              </a:solidFill>
              <a:effectLst/>
              <a:ea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4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t>BOS approves SIPs &amp; projects; Fund Transfer Agreements initiated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Freeform: Shape 6"/>
          <p:cNvSpPr>
            <a:spLocks/>
          </p:cNvSpPr>
          <p:nvPr/>
        </p:nvSpPr>
        <p:spPr bwMode="auto">
          <a:xfrm>
            <a:off x="3561544" y="4547636"/>
            <a:ext cx="7300913" cy="819150"/>
          </a:xfrm>
          <a:custGeom>
            <a:avLst/>
            <a:gdLst>
              <a:gd name="T0" fmla="*/ 0 w 6491819"/>
              <a:gd name="T1" fmla="*/ 81914 h 567324"/>
              <a:gd name="T2" fmla="*/ 63800 w 6491819"/>
              <a:gd name="T3" fmla="*/ 0 h 567324"/>
              <a:gd name="T4" fmla="*/ 7236795 w 6491819"/>
              <a:gd name="T5" fmla="*/ 0 h 567324"/>
              <a:gd name="T6" fmla="*/ 7300595 w 6491819"/>
              <a:gd name="T7" fmla="*/ 81914 h 567324"/>
              <a:gd name="T8" fmla="*/ 7300595 w 6491819"/>
              <a:gd name="T9" fmla="*/ 737236 h 567324"/>
              <a:gd name="T10" fmla="*/ 7236795 w 6491819"/>
              <a:gd name="T11" fmla="*/ 819150 h 567324"/>
              <a:gd name="T12" fmla="*/ 63800 w 6491819"/>
              <a:gd name="T13" fmla="*/ 819150 h 567324"/>
              <a:gd name="T14" fmla="*/ 0 w 6491819"/>
              <a:gd name="T15" fmla="*/ 737236 h 567324"/>
              <a:gd name="T16" fmla="*/ 0 w 6491819"/>
              <a:gd name="T17" fmla="*/ 81914 h 5673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91819"/>
              <a:gd name="T28" fmla="*/ 0 h 567324"/>
              <a:gd name="T29" fmla="*/ 6491819 w 6491819"/>
              <a:gd name="T30" fmla="*/ 567324 h 5673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91819" h="567324">
                <a:moveTo>
                  <a:pt x="0" y="56732"/>
                </a:moveTo>
                <a:cubicBezTo>
                  <a:pt x="0" y="25400"/>
                  <a:pt x="25400" y="0"/>
                  <a:pt x="56732" y="0"/>
                </a:cubicBezTo>
                <a:lnTo>
                  <a:pt x="6435087" y="0"/>
                </a:lnTo>
                <a:cubicBezTo>
                  <a:pt x="6466419" y="0"/>
                  <a:pt x="6491819" y="25400"/>
                  <a:pt x="6491819" y="56732"/>
                </a:cubicBezTo>
                <a:lnTo>
                  <a:pt x="6491819" y="510592"/>
                </a:lnTo>
                <a:cubicBezTo>
                  <a:pt x="6491819" y="541924"/>
                  <a:pt x="6466419" y="567324"/>
                  <a:pt x="6435087" y="567324"/>
                </a:cubicBezTo>
                <a:lnTo>
                  <a:pt x="56732" y="567324"/>
                </a:lnTo>
                <a:cubicBezTo>
                  <a:pt x="25400" y="567324"/>
                  <a:pt x="0" y="541924"/>
                  <a:pt x="0" y="510592"/>
                </a:cubicBezTo>
                <a:lnTo>
                  <a:pt x="0" y="56732"/>
                </a:lnTo>
                <a:close/>
              </a:path>
            </a:pathLst>
          </a:custGeom>
          <a:solidFill>
            <a:srgbClr val="202D3F">
              <a:alpha val="59999"/>
            </a:srgbClr>
          </a:solidFill>
          <a:ln w="12700">
            <a:solidFill>
              <a:srgbClr val="FFFFFF"/>
            </a:solidFill>
            <a:miter lim="800000"/>
            <a:headEnd/>
            <a:tailEnd/>
          </a:ln>
        </p:spPr>
        <p:txBody>
          <a:bodyPr vert="horz" wrap="square" lIns="69956" tIns="69956" rIns="1082788" bIns="69956" numCol="1" anchor="ctr" anchorCtr="0" compatLnSpc="1">
            <a:prstTxWarp prst="textNoShape">
              <a:avLst/>
            </a:prstTxWarp>
          </a:bodyPr>
          <a:lstStyle>
            <a:lvl1pPr eaLnBrk="0" fontAlgn="base" hangingPunct="0">
              <a:spcBef>
                <a:spcPct val="0"/>
              </a:spcBef>
              <a:spcAft>
                <a:spcPct val="0"/>
              </a:spcAft>
              <a:tabLst>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14400" algn="l"/>
              </a:tabLst>
            </a:pPr>
            <a:r>
              <a:rPr kumimoji="0" lang="en-US" altLang="en-US" sz="1800" b="1" i="0" u="none" strike="noStrike" cap="none" normalizeH="0" baseline="0" dirty="0">
                <a:ln>
                  <a:noFill/>
                </a:ln>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Revenue Collection Begins – Late 2019/Early 2020</a:t>
            </a:r>
            <a:endParaRPr kumimoji="0" lang="en-US" altLang="en-US" sz="1200" b="0" i="0" u="none" strike="noStrike" cap="none" normalizeH="0" baseline="0" dirty="0">
              <a:ln>
                <a:noFill/>
              </a:ln>
              <a:solidFill>
                <a:schemeClr val="tx1"/>
              </a:solidFill>
              <a:effectLst/>
              <a:ea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4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t>County begins receiving revenue from Fall 2019 tax bills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Freeform: Shape 8"/>
          <p:cNvSpPr>
            <a:spLocks/>
          </p:cNvSpPr>
          <p:nvPr/>
        </p:nvSpPr>
        <p:spPr bwMode="auto">
          <a:xfrm>
            <a:off x="4292523" y="5496484"/>
            <a:ext cx="7243763" cy="785813"/>
          </a:xfrm>
          <a:custGeom>
            <a:avLst/>
            <a:gdLst>
              <a:gd name="T0" fmla="*/ 0 w 6491819"/>
              <a:gd name="T1" fmla="*/ 78550 h 573108"/>
              <a:gd name="T2" fmla="*/ 63946 w 6491819"/>
              <a:gd name="T3" fmla="*/ 0 h 573108"/>
              <a:gd name="T4" fmla="*/ 7179499 w 6491819"/>
              <a:gd name="T5" fmla="*/ 0 h 573108"/>
              <a:gd name="T6" fmla="*/ 7243445 w 6491819"/>
              <a:gd name="T7" fmla="*/ 78550 h 573108"/>
              <a:gd name="T8" fmla="*/ 7243445 w 6491819"/>
              <a:gd name="T9" fmla="*/ 706945 h 573108"/>
              <a:gd name="T10" fmla="*/ 7179499 w 6491819"/>
              <a:gd name="T11" fmla="*/ 785495 h 573108"/>
              <a:gd name="T12" fmla="*/ 63946 w 6491819"/>
              <a:gd name="T13" fmla="*/ 785495 h 573108"/>
              <a:gd name="T14" fmla="*/ 0 w 6491819"/>
              <a:gd name="T15" fmla="*/ 706945 h 573108"/>
              <a:gd name="T16" fmla="*/ 0 w 6491819"/>
              <a:gd name="T17" fmla="*/ 78550 h 573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91819"/>
              <a:gd name="T28" fmla="*/ 0 h 573108"/>
              <a:gd name="T29" fmla="*/ 6491819 w 6491819"/>
              <a:gd name="T30" fmla="*/ 573108 h 5731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91819" h="573108">
                <a:moveTo>
                  <a:pt x="0" y="57311"/>
                </a:moveTo>
                <a:cubicBezTo>
                  <a:pt x="0" y="25659"/>
                  <a:pt x="25659" y="0"/>
                  <a:pt x="57311" y="0"/>
                </a:cubicBezTo>
                <a:lnTo>
                  <a:pt x="6434508" y="0"/>
                </a:lnTo>
                <a:cubicBezTo>
                  <a:pt x="6466160" y="0"/>
                  <a:pt x="6491819" y="25659"/>
                  <a:pt x="6491819" y="57311"/>
                </a:cubicBezTo>
                <a:lnTo>
                  <a:pt x="6491819" y="515797"/>
                </a:lnTo>
                <a:cubicBezTo>
                  <a:pt x="6491819" y="547449"/>
                  <a:pt x="6466160" y="573108"/>
                  <a:pt x="6434508" y="573108"/>
                </a:cubicBezTo>
                <a:lnTo>
                  <a:pt x="57311" y="573108"/>
                </a:lnTo>
                <a:cubicBezTo>
                  <a:pt x="25659" y="573108"/>
                  <a:pt x="0" y="547449"/>
                  <a:pt x="0" y="515797"/>
                </a:cubicBezTo>
                <a:lnTo>
                  <a:pt x="0" y="57311"/>
                </a:lnTo>
                <a:close/>
              </a:path>
            </a:pathLst>
          </a:custGeom>
          <a:solidFill>
            <a:srgbClr val="202D3F">
              <a:alpha val="50195"/>
            </a:srgbClr>
          </a:solidFill>
          <a:ln w="12700">
            <a:solidFill>
              <a:srgbClr val="FFFFFF"/>
            </a:solidFill>
            <a:miter lim="800000"/>
            <a:headEnd/>
            <a:tailEnd/>
          </a:ln>
        </p:spPr>
        <p:txBody>
          <a:bodyPr vert="horz" wrap="square" lIns="70126" tIns="70126" rIns="1082958" bIns="70126" numCol="1" anchor="ctr" anchorCtr="0" compatLnSpc="1">
            <a:prstTxWarp prst="textNoShape">
              <a:avLst/>
            </a:prstTxWarp>
          </a:bodyPr>
          <a:lstStyle>
            <a:lvl1pPr eaLnBrk="0" fontAlgn="base" hangingPunct="0">
              <a:spcBef>
                <a:spcPct val="0"/>
              </a:spcBef>
              <a:spcAft>
                <a:spcPct val="0"/>
              </a:spcAft>
              <a:tabLst>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14400" algn="l"/>
              </a:tabLst>
            </a:pPr>
            <a:r>
              <a:rPr kumimoji="0" lang="en-US" altLang="en-US" sz="1800" b="1" i="0" u="none" strike="noStrike" cap="none" normalizeH="0" baseline="0" dirty="0">
                <a:ln>
                  <a:noFill/>
                </a:ln>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Construction begins – Spring 2020</a:t>
            </a:r>
            <a:endParaRPr kumimoji="0" lang="en-US" altLang="en-US" sz="1200" b="0" i="0" u="none" strike="noStrike" cap="none" normalizeH="0" baseline="0" dirty="0">
              <a:ln>
                <a:noFill/>
              </a:ln>
              <a:solidFill>
                <a:schemeClr val="tx1"/>
              </a:solidFill>
              <a:effectLst/>
              <a:ea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tab pos="914400" algn="l"/>
              </a:tabLst>
            </a:pPr>
            <a:r>
              <a:rPr kumimoji="0" lang="en-US" altLang="en-US" sz="14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Arial" panose="020B0604020202020204" pitchFamily="34" charset="0"/>
              </a:rPr>
              <a:t>Funds become available and disbursement begins for implementation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Freeform: Shape 9">
            <a:extLst>
              <a:ext uri="{FF2B5EF4-FFF2-40B4-BE49-F238E27FC236}">
                <a16:creationId xmlns:a16="http://schemas.microsoft.com/office/drawing/2014/main" id="{7442E1D1-F15E-4951-AD12-0BFE51C589C6}"/>
              </a:ext>
            </a:extLst>
          </p:cNvPr>
          <p:cNvSpPr/>
          <p:nvPr/>
        </p:nvSpPr>
        <p:spPr>
          <a:xfrm>
            <a:off x="7670905" y="2063595"/>
            <a:ext cx="527685" cy="527685"/>
          </a:xfrm>
          <a:custGeom>
            <a:avLst/>
            <a:gdLst>
              <a:gd name="connsiteX0" fmla="*/ 0 w 528053"/>
              <a:gd name="connsiteY0" fmla="*/ 290429 h 528053"/>
              <a:gd name="connsiteX1" fmla="*/ 118812 w 528053"/>
              <a:gd name="connsiteY1" fmla="*/ 290429 h 528053"/>
              <a:gd name="connsiteX2" fmla="*/ 118812 w 528053"/>
              <a:gd name="connsiteY2" fmla="*/ 0 h 528053"/>
              <a:gd name="connsiteX3" fmla="*/ 409241 w 528053"/>
              <a:gd name="connsiteY3" fmla="*/ 0 h 528053"/>
              <a:gd name="connsiteX4" fmla="*/ 409241 w 528053"/>
              <a:gd name="connsiteY4" fmla="*/ 290429 h 528053"/>
              <a:gd name="connsiteX5" fmla="*/ 528053 w 528053"/>
              <a:gd name="connsiteY5" fmla="*/ 290429 h 528053"/>
              <a:gd name="connsiteX6" fmla="*/ 264027 w 528053"/>
              <a:gd name="connsiteY6" fmla="*/ 528053 h 528053"/>
              <a:gd name="connsiteX7" fmla="*/ 0 w 528053"/>
              <a:gd name="connsiteY7" fmla="*/ 290429 h 52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053" h="528053">
                <a:moveTo>
                  <a:pt x="0" y="290429"/>
                </a:moveTo>
                <a:lnTo>
                  <a:pt x="118812" y="290429"/>
                </a:lnTo>
                <a:lnTo>
                  <a:pt x="118812" y="0"/>
                </a:lnTo>
                <a:lnTo>
                  <a:pt x="409241" y="0"/>
                </a:lnTo>
                <a:lnTo>
                  <a:pt x="409241" y="290429"/>
                </a:lnTo>
                <a:lnTo>
                  <a:pt x="528053" y="290429"/>
                </a:lnTo>
                <a:lnTo>
                  <a:pt x="264027" y="528053"/>
                </a:lnTo>
                <a:lnTo>
                  <a:pt x="0" y="290429"/>
                </a:lnTo>
                <a:close/>
              </a:path>
            </a:pathLst>
          </a:custGeom>
          <a:solidFill>
            <a:srgbClr val="F49E0F"/>
          </a:solidFill>
          <a:ln>
            <a:solidFill>
              <a:srgbClr val="F49E0F">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292" tIns="30480" rIns="149292" bIns="161173" numCol="1" spcCol="1270" anchor="ctr" anchorCtr="0">
            <a:noAutofit/>
          </a:bodyPr>
          <a:lstStyle/>
          <a:p>
            <a:endParaRPr lang="en-US"/>
          </a:p>
        </p:txBody>
      </p:sp>
      <p:sp>
        <p:nvSpPr>
          <p:cNvPr id="21" name="Freeform: Shape 10">
            <a:extLst>
              <a:ext uri="{FF2B5EF4-FFF2-40B4-BE49-F238E27FC236}">
                <a16:creationId xmlns:a16="http://schemas.microsoft.com/office/drawing/2014/main" id="{0472750A-3063-4E10-81C1-ACBC1A28B065}"/>
              </a:ext>
            </a:extLst>
          </p:cNvPr>
          <p:cNvSpPr/>
          <p:nvPr/>
        </p:nvSpPr>
        <p:spPr>
          <a:xfrm>
            <a:off x="8507644" y="3380302"/>
            <a:ext cx="527685" cy="527685"/>
          </a:xfrm>
          <a:custGeom>
            <a:avLst/>
            <a:gdLst>
              <a:gd name="connsiteX0" fmla="*/ 0 w 528053"/>
              <a:gd name="connsiteY0" fmla="*/ 290429 h 528053"/>
              <a:gd name="connsiteX1" fmla="*/ 118812 w 528053"/>
              <a:gd name="connsiteY1" fmla="*/ 290429 h 528053"/>
              <a:gd name="connsiteX2" fmla="*/ 118812 w 528053"/>
              <a:gd name="connsiteY2" fmla="*/ 0 h 528053"/>
              <a:gd name="connsiteX3" fmla="*/ 409241 w 528053"/>
              <a:gd name="connsiteY3" fmla="*/ 0 h 528053"/>
              <a:gd name="connsiteX4" fmla="*/ 409241 w 528053"/>
              <a:gd name="connsiteY4" fmla="*/ 290429 h 528053"/>
              <a:gd name="connsiteX5" fmla="*/ 528053 w 528053"/>
              <a:gd name="connsiteY5" fmla="*/ 290429 h 528053"/>
              <a:gd name="connsiteX6" fmla="*/ 264027 w 528053"/>
              <a:gd name="connsiteY6" fmla="*/ 528053 h 528053"/>
              <a:gd name="connsiteX7" fmla="*/ 0 w 528053"/>
              <a:gd name="connsiteY7" fmla="*/ 290429 h 52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053" h="528053">
                <a:moveTo>
                  <a:pt x="0" y="290429"/>
                </a:moveTo>
                <a:lnTo>
                  <a:pt x="118812" y="290429"/>
                </a:lnTo>
                <a:lnTo>
                  <a:pt x="118812" y="0"/>
                </a:lnTo>
                <a:lnTo>
                  <a:pt x="409241" y="0"/>
                </a:lnTo>
                <a:lnTo>
                  <a:pt x="409241" y="290429"/>
                </a:lnTo>
                <a:lnTo>
                  <a:pt x="528053" y="290429"/>
                </a:lnTo>
                <a:lnTo>
                  <a:pt x="264027" y="528053"/>
                </a:lnTo>
                <a:lnTo>
                  <a:pt x="0" y="290429"/>
                </a:lnTo>
                <a:close/>
              </a:path>
            </a:pathLst>
          </a:custGeom>
          <a:solidFill>
            <a:srgbClr val="F6CA0A"/>
          </a:solidFill>
          <a:ln>
            <a:solidFill>
              <a:srgbClr val="F6CA0A">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292" tIns="30480" rIns="149292" bIns="161173" numCol="1" spcCol="1270" anchor="ctr" anchorCtr="0">
            <a:noAutofit/>
          </a:bodyPr>
          <a:lstStyle/>
          <a:p>
            <a:endParaRPr lang="en-US"/>
          </a:p>
        </p:txBody>
      </p:sp>
      <p:sp>
        <p:nvSpPr>
          <p:cNvPr id="22" name="Freeform: Shape 11">
            <a:extLst>
              <a:ext uri="{FF2B5EF4-FFF2-40B4-BE49-F238E27FC236}">
                <a16:creationId xmlns:a16="http://schemas.microsoft.com/office/drawing/2014/main" id="{127DB216-877C-45B0-B4B1-69E61E1C1785}"/>
              </a:ext>
            </a:extLst>
          </p:cNvPr>
          <p:cNvSpPr/>
          <p:nvPr/>
        </p:nvSpPr>
        <p:spPr>
          <a:xfrm>
            <a:off x="9307512" y="4331077"/>
            <a:ext cx="527685" cy="527685"/>
          </a:xfrm>
          <a:custGeom>
            <a:avLst/>
            <a:gdLst>
              <a:gd name="connsiteX0" fmla="*/ 0 w 528053"/>
              <a:gd name="connsiteY0" fmla="*/ 290429 h 528053"/>
              <a:gd name="connsiteX1" fmla="*/ 118812 w 528053"/>
              <a:gd name="connsiteY1" fmla="*/ 290429 h 528053"/>
              <a:gd name="connsiteX2" fmla="*/ 118812 w 528053"/>
              <a:gd name="connsiteY2" fmla="*/ 0 h 528053"/>
              <a:gd name="connsiteX3" fmla="*/ 409241 w 528053"/>
              <a:gd name="connsiteY3" fmla="*/ 0 h 528053"/>
              <a:gd name="connsiteX4" fmla="*/ 409241 w 528053"/>
              <a:gd name="connsiteY4" fmla="*/ 290429 h 528053"/>
              <a:gd name="connsiteX5" fmla="*/ 528053 w 528053"/>
              <a:gd name="connsiteY5" fmla="*/ 290429 h 528053"/>
              <a:gd name="connsiteX6" fmla="*/ 264027 w 528053"/>
              <a:gd name="connsiteY6" fmla="*/ 528053 h 528053"/>
              <a:gd name="connsiteX7" fmla="*/ 0 w 528053"/>
              <a:gd name="connsiteY7" fmla="*/ 290429 h 52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053" h="528053">
                <a:moveTo>
                  <a:pt x="0" y="290429"/>
                </a:moveTo>
                <a:lnTo>
                  <a:pt x="118812" y="290429"/>
                </a:lnTo>
                <a:lnTo>
                  <a:pt x="118812" y="0"/>
                </a:lnTo>
                <a:lnTo>
                  <a:pt x="409241" y="0"/>
                </a:lnTo>
                <a:lnTo>
                  <a:pt x="409241" y="290429"/>
                </a:lnTo>
                <a:lnTo>
                  <a:pt x="528053" y="290429"/>
                </a:lnTo>
                <a:lnTo>
                  <a:pt x="264027" y="528053"/>
                </a:lnTo>
                <a:lnTo>
                  <a:pt x="0" y="290429"/>
                </a:lnTo>
                <a:close/>
              </a:path>
            </a:pathLst>
          </a:custGeom>
          <a:solidFill>
            <a:srgbClr val="F6CA0A"/>
          </a:solidFill>
          <a:ln>
            <a:solidFill>
              <a:srgbClr val="F6CA0A">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292" tIns="30480" rIns="149292" bIns="161173" numCol="1" spcCol="1270" anchor="ctr" anchorCtr="0">
            <a:noAutofit/>
          </a:bodyPr>
          <a:lstStyle/>
          <a:p>
            <a:endParaRPr lang="en-US"/>
          </a:p>
        </p:txBody>
      </p:sp>
      <p:sp>
        <p:nvSpPr>
          <p:cNvPr id="23" name="Freeform: Shape 12">
            <a:extLst>
              <a:ext uri="{FF2B5EF4-FFF2-40B4-BE49-F238E27FC236}">
                <a16:creationId xmlns:a16="http://schemas.microsoft.com/office/drawing/2014/main" id="{B47CF123-A727-4A6E-9F89-3FD13F266C20}"/>
              </a:ext>
            </a:extLst>
          </p:cNvPr>
          <p:cNvSpPr/>
          <p:nvPr/>
        </p:nvSpPr>
        <p:spPr>
          <a:xfrm>
            <a:off x="10130790" y="5283821"/>
            <a:ext cx="527685" cy="527685"/>
          </a:xfrm>
          <a:custGeom>
            <a:avLst/>
            <a:gdLst>
              <a:gd name="connsiteX0" fmla="*/ 0 w 528053"/>
              <a:gd name="connsiteY0" fmla="*/ 290429 h 528053"/>
              <a:gd name="connsiteX1" fmla="*/ 118812 w 528053"/>
              <a:gd name="connsiteY1" fmla="*/ 290429 h 528053"/>
              <a:gd name="connsiteX2" fmla="*/ 118812 w 528053"/>
              <a:gd name="connsiteY2" fmla="*/ 0 h 528053"/>
              <a:gd name="connsiteX3" fmla="*/ 409241 w 528053"/>
              <a:gd name="connsiteY3" fmla="*/ 0 h 528053"/>
              <a:gd name="connsiteX4" fmla="*/ 409241 w 528053"/>
              <a:gd name="connsiteY4" fmla="*/ 290429 h 528053"/>
              <a:gd name="connsiteX5" fmla="*/ 528053 w 528053"/>
              <a:gd name="connsiteY5" fmla="*/ 290429 h 528053"/>
              <a:gd name="connsiteX6" fmla="*/ 264027 w 528053"/>
              <a:gd name="connsiteY6" fmla="*/ 528053 h 528053"/>
              <a:gd name="connsiteX7" fmla="*/ 0 w 528053"/>
              <a:gd name="connsiteY7" fmla="*/ 290429 h 52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053" h="528053">
                <a:moveTo>
                  <a:pt x="0" y="290429"/>
                </a:moveTo>
                <a:lnTo>
                  <a:pt x="118812" y="290429"/>
                </a:lnTo>
                <a:lnTo>
                  <a:pt x="118812" y="0"/>
                </a:lnTo>
                <a:lnTo>
                  <a:pt x="409241" y="0"/>
                </a:lnTo>
                <a:lnTo>
                  <a:pt x="409241" y="290429"/>
                </a:lnTo>
                <a:lnTo>
                  <a:pt x="528053" y="290429"/>
                </a:lnTo>
                <a:lnTo>
                  <a:pt x="264027" y="528053"/>
                </a:lnTo>
                <a:lnTo>
                  <a:pt x="0" y="290429"/>
                </a:lnTo>
                <a:close/>
              </a:path>
            </a:pathLst>
          </a:custGeom>
          <a:solidFill>
            <a:srgbClr val="F8EC66"/>
          </a:solidFill>
          <a:ln>
            <a:solidFill>
              <a:srgbClr val="F8EC66">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292" tIns="30480" rIns="149292" bIns="161173" numCol="1" spcCol="1270" anchor="ctr" anchorCtr="0">
            <a:noAutofit/>
          </a:bodyPr>
          <a:lstStyle/>
          <a:p>
            <a:endParaRPr lang="en-US"/>
          </a:p>
        </p:txBody>
      </p:sp>
      <p:sp>
        <p:nvSpPr>
          <p:cNvPr id="24" name="Rectangle 10"/>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13"/>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17"/>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81025" algn="l"/>
              </a:tabLst>
              <a:defRPr>
                <a:solidFill>
                  <a:schemeClr val="tx1"/>
                </a:solidFill>
                <a:latin typeface="Arial" panose="020B0604020202020204" pitchFamily="34" charset="0"/>
              </a:defRPr>
            </a:lvl1pPr>
            <a:lvl2pPr eaLnBrk="0" fontAlgn="base" hangingPunct="0">
              <a:spcBef>
                <a:spcPct val="0"/>
              </a:spcBef>
              <a:spcAft>
                <a:spcPct val="0"/>
              </a:spcAft>
              <a:tabLst>
                <a:tab pos="581025" algn="l"/>
              </a:tabLst>
              <a:defRPr>
                <a:solidFill>
                  <a:schemeClr val="tx1"/>
                </a:solidFill>
                <a:latin typeface="Arial" panose="020B0604020202020204" pitchFamily="34" charset="0"/>
              </a:defRPr>
            </a:lvl2pPr>
            <a:lvl3pPr eaLnBrk="0" fontAlgn="base" hangingPunct="0">
              <a:spcBef>
                <a:spcPct val="0"/>
              </a:spcBef>
              <a:spcAft>
                <a:spcPct val="0"/>
              </a:spcAft>
              <a:tabLst>
                <a:tab pos="581025" algn="l"/>
              </a:tabLst>
              <a:defRPr>
                <a:solidFill>
                  <a:schemeClr val="tx1"/>
                </a:solidFill>
                <a:latin typeface="Arial" panose="020B0604020202020204" pitchFamily="34" charset="0"/>
              </a:defRPr>
            </a:lvl3pPr>
            <a:lvl4pPr eaLnBrk="0" fontAlgn="base" hangingPunct="0">
              <a:spcBef>
                <a:spcPct val="0"/>
              </a:spcBef>
              <a:spcAft>
                <a:spcPct val="0"/>
              </a:spcAft>
              <a:tabLst>
                <a:tab pos="581025" algn="l"/>
              </a:tabLst>
              <a:defRPr>
                <a:solidFill>
                  <a:schemeClr val="tx1"/>
                </a:solidFill>
                <a:latin typeface="Arial" panose="020B0604020202020204" pitchFamily="34" charset="0"/>
              </a:defRPr>
            </a:lvl4pPr>
            <a:lvl5pPr eaLnBrk="0" fontAlgn="base" hangingPunct="0">
              <a:spcBef>
                <a:spcPct val="0"/>
              </a:spcBef>
              <a:spcAft>
                <a:spcPct val="0"/>
              </a:spcAft>
              <a:tabLst>
                <a:tab pos="581025" algn="l"/>
              </a:tabLst>
              <a:defRPr>
                <a:solidFill>
                  <a:schemeClr val="tx1"/>
                </a:solidFill>
                <a:latin typeface="Arial" panose="020B0604020202020204" pitchFamily="34" charset="0"/>
              </a:defRPr>
            </a:lvl5pPr>
            <a:lvl6pPr eaLnBrk="0" fontAlgn="base" hangingPunct="0">
              <a:spcBef>
                <a:spcPct val="0"/>
              </a:spcBef>
              <a:spcAft>
                <a:spcPct val="0"/>
              </a:spcAft>
              <a:tabLst>
                <a:tab pos="581025" algn="l"/>
              </a:tabLst>
              <a:defRPr>
                <a:solidFill>
                  <a:schemeClr val="tx1"/>
                </a:solidFill>
                <a:latin typeface="Arial" panose="020B0604020202020204" pitchFamily="34" charset="0"/>
              </a:defRPr>
            </a:lvl6pPr>
            <a:lvl7pPr eaLnBrk="0" fontAlgn="base" hangingPunct="0">
              <a:spcBef>
                <a:spcPct val="0"/>
              </a:spcBef>
              <a:spcAft>
                <a:spcPct val="0"/>
              </a:spcAft>
              <a:tabLst>
                <a:tab pos="581025" algn="l"/>
              </a:tabLst>
              <a:defRPr>
                <a:solidFill>
                  <a:schemeClr val="tx1"/>
                </a:solidFill>
                <a:latin typeface="Arial" panose="020B0604020202020204" pitchFamily="34" charset="0"/>
              </a:defRPr>
            </a:lvl7pPr>
            <a:lvl8pPr eaLnBrk="0" fontAlgn="base" hangingPunct="0">
              <a:spcBef>
                <a:spcPct val="0"/>
              </a:spcBef>
              <a:spcAft>
                <a:spcPct val="0"/>
              </a:spcAft>
              <a:tabLst>
                <a:tab pos="581025" algn="l"/>
              </a:tabLst>
              <a:defRPr>
                <a:solidFill>
                  <a:schemeClr val="tx1"/>
                </a:solidFill>
                <a:latin typeface="Arial" panose="020B0604020202020204" pitchFamily="34" charset="0"/>
              </a:defRPr>
            </a:lvl8pPr>
            <a:lvl9pPr eaLnBrk="0" fontAlgn="base" hangingPunct="0">
              <a:spcBef>
                <a:spcPct val="0"/>
              </a:spcBef>
              <a:spcAft>
                <a:spcPct val="0"/>
              </a:spcAft>
              <a:tabLst>
                <a:tab pos="5810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81025" algn="l"/>
              </a:tabLst>
            </a:pPr>
            <a:endParaRPr kumimoji="0" lang="en-US"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Lst>
            </a:pPr>
            <a:r>
              <a:rPr kumimoji="0" lang="en-US" altLang="en-U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11015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70C1FF5-A00F-4113-95D9-84AC34555F43}"/>
              </a:ext>
            </a:extLst>
          </p:cNvPr>
          <p:cNvGrpSpPr/>
          <p:nvPr/>
        </p:nvGrpSpPr>
        <p:grpSpPr>
          <a:xfrm>
            <a:off x="-7075" y="2493592"/>
            <a:ext cx="12195389" cy="1138038"/>
            <a:chOff x="-3423" y="2481871"/>
            <a:chExt cx="12176761" cy="1054454"/>
          </a:xfrm>
        </p:grpSpPr>
        <p:sp>
          <p:nvSpPr>
            <p:cNvPr id="38" name="Rectangle 37">
              <a:extLst>
                <a:ext uri="{FF2B5EF4-FFF2-40B4-BE49-F238E27FC236}">
                  <a16:creationId xmlns:a16="http://schemas.microsoft.com/office/drawing/2014/main" id="{EC69C9B3-E1DE-410B-987A-39940BC5D433}"/>
                </a:ext>
              </a:extLst>
            </p:cNvPr>
            <p:cNvSpPr/>
            <p:nvPr/>
          </p:nvSpPr>
          <p:spPr>
            <a:xfrm>
              <a:off x="-3423" y="2483374"/>
              <a:ext cx="12176761" cy="1052951"/>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7C10872D-FDEE-40B3-94A8-69A5E11D4F48}"/>
                </a:ext>
              </a:extLst>
            </p:cNvPr>
            <p:cNvSpPr/>
            <p:nvPr/>
          </p:nvSpPr>
          <p:spPr>
            <a:xfrm>
              <a:off x="10079786" y="2555289"/>
              <a:ext cx="1710266" cy="926704"/>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Municipalities enter into Fund Transfer Agreements </a:t>
              </a:r>
            </a:p>
          </p:txBody>
        </p:sp>
        <p:sp>
          <p:nvSpPr>
            <p:cNvPr id="40" name="Rectangle 39">
              <a:extLst>
                <a:ext uri="{FF2B5EF4-FFF2-40B4-BE49-F238E27FC236}">
                  <a16:creationId xmlns:a16="http://schemas.microsoft.com/office/drawing/2014/main" id="{BDDF0397-6148-4B63-BB68-B7BA52018EB2}"/>
                </a:ext>
              </a:extLst>
            </p:cNvPr>
            <p:cNvSpPr/>
            <p:nvPr/>
          </p:nvSpPr>
          <p:spPr>
            <a:xfrm>
              <a:off x="85730" y="2481871"/>
              <a:ext cx="1107427" cy="1052951"/>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MUNICIPAL PROGRAM</a:t>
              </a:r>
            </a:p>
          </p:txBody>
        </p:sp>
      </p:grpSp>
      <p:sp>
        <p:nvSpPr>
          <p:cNvPr id="63" name="Arrow: Right 62">
            <a:extLst>
              <a:ext uri="{FF2B5EF4-FFF2-40B4-BE49-F238E27FC236}">
                <a16:creationId xmlns:a16="http://schemas.microsoft.com/office/drawing/2014/main" id="{D17A8F43-A094-46C8-B491-B81FA9FB1B9E}"/>
              </a:ext>
            </a:extLst>
          </p:cNvPr>
          <p:cNvSpPr/>
          <p:nvPr/>
        </p:nvSpPr>
        <p:spPr>
          <a:xfrm>
            <a:off x="125527" y="748403"/>
            <a:ext cx="12023010" cy="898650"/>
          </a:xfrm>
          <a:prstGeom prst="rightArrow">
            <a:avLst/>
          </a:prstGeom>
          <a:gradFill flip="none" rotWithShape="1">
            <a:gsLst>
              <a:gs pos="16000">
                <a:srgbClr val="7B9BA1"/>
              </a:gs>
              <a:gs pos="0">
                <a:schemeClr val="accent1">
                  <a:lumMod val="5000"/>
                  <a:lumOff val="95000"/>
                </a:schemeClr>
              </a:gs>
              <a:gs pos="74000">
                <a:srgbClr val="003E46"/>
              </a:gs>
              <a:gs pos="97000">
                <a:srgbClr val="003E46"/>
              </a:gs>
            </a:gsLst>
            <a:lin ang="2700000" scaled="1"/>
            <a:tileRect/>
          </a:gradFill>
          <a:ln>
            <a:solidFill>
              <a:srgbClr val="003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8B88483-04C4-4A36-9A5D-6BDC9D2C8BEE}"/>
              </a:ext>
            </a:extLst>
          </p:cNvPr>
          <p:cNvSpPr>
            <a:spLocks noGrp="1"/>
          </p:cNvSpPr>
          <p:nvPr>
            <p:ph type="title"/>
          </p:nvPr>
        </p:nvSpPr>
        <p:spPr>
          <a:xfrm>
            <a:off x="977773" y="3111"/>
            <a:ext cx="11214227" cy="741647"/>
          </a:xfrm>
        </p:spPr>
        <p:txBody>
          <a:bodyPr>
            <a:normAutofit/>
          </a:bodyPr>
          <a:lstStyle/>
          <a:p>
            <a:r>
              <a:rPr lang="en-US" dirty="0"/>
              <a:t>Anticipated Overall Timeline for Implementation</a:t>
            </a:r>
          </a:p>
        </p:txBody>
      </p:sp>
      <p:sp>
        <p:nvSpPr>
          <p:cNvPr id="21" name="TextBox 20">
            <a:extLst>
              <a:ext uri="{FF2B5EF4-FFF2-40B4-BE49-F238E27FC236}">
                <a16:creationId xmlns:a16="http://schemas.microsoft.com/office/drawing/2014/main" id="{06910D15-4DCD-4CC5-B317-B0F2619B9CC0}"/>
              </a:ext>
            </a:extLst>
          </p:cNvPr>
          <p:cNvSpPr txBox="1"/>
          <p:nvPr/>
        </p:nvSpPr>
        <p:spPr>
          <a:xfrm flipH="1">
            <a:off x="1265972" y="965457"/>
            <a:ext cx="6400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April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2019</a:t>
            </a:r>
          </a:p>
        </p:txBody>
      </p:sp>
      <p:sp>
        <p:nvSpPr>
          <p:cNvPr id="22" name="TextBox 21">
            <a:extLst>
              <a:ext uri="{FF2B5EF4-FFF2-40B4-BE49-F238E27FC236}">
                <a16:creationId xmlns:a16="http://schemas.microsoft.com/office/drawing/2014/main" id="{DEAB8386-AC54-4AF8-BAFB-7AAB50363F8E}"/>
              </a:ext>
            </a:extLst>
          </p:cNvPr>
          <p:cNvSpPr txBox="1"/>
          <p:nvPr/>
        </p:nvSpPr>
        <p:spPr>
          <a:xfrm flipH="1">
            <a:off x="2415369" y="974982"/>
            <a:ext cx="6400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2019</a:t>
            </a:r>
          </a:p>
        </p:txBody>
      </p:sp>
      <p:sp>
        <p:nvSpPr>
          <p:cNvPr id="23" name="TextBox 22">
            <a:extLst>
              <a:ext uri="{FF2B5EF4-FFF2-40B4-BE49-F238E27FC236}">
                <a16:creationId xmlns:a16="http://schemas.microsoft.com/office/drawing/2014/main" id="{03DFB2CB-65B0-4202-98FE-3EB0C844A1FE}"/>
              </a:ext>
            </a:extLst>
          </p:cNvPr>
          <p:cNvSpPr txBox="1"/>
          <p:nvPr/>
        </p:nvSpPr>
        <p:spPr>
          <a:xfrm flipH="1">
            <a:off x="3574167" y="974982"/>
            <a:ext cx="6400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June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2019</a:t>
            </a:r>
          </a:p>
        </p:txBody>
      </p:sp>
      <p:sp>
        <p:nvSpPr>
          <p:cNvPr id="24" name="TextBox 23">
            <a:extLst>
              <a:ext uri="{FF2B5EF4-FFF2-40B4-BE49-F238E27FC236}">
                <a16:creationId xmlns:a16="http://schemas.microsoft.com/office/drawing/2014/main" id="{25B5AC80-0498-4794-956B-96E1CC0181E2}"/>
              </a:ext>
            </a:extLst>
          </p:cNvPr>
          <p:cNvSpPr txBox="1"/>
          <p:nvPr/>
        </p:nvSpPr>
        <p:spPr>
          <a:xfrm flipH="1">
            <a:off x="4732965" y="974982"/>
            <a:ext cx="6400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July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2019</a:t>
            </a:r>
          </a:p>
        </p:txBody>
      </p:sp>
      <p:sp>
        <p:nvSpPr>
          <p:cNvPr id="25" name="TextBox 24">
            <a:extLst>
              <a:ext uri="{FF2B5EF4-FFF2-40B4-BE49-F238E27FC236}">
                <a16:creationId xmlns:a16="http://schemas.microsoft.com/office/drawing/2014/main" id="{61DECC79-702C-4AEF-85E2-3297370FD3AA}"/>
              </a:ext>
            </a:extLst>
          </p:cNvPr>
          <p:cNvSpPr txBox="1"/>
          <p:nvPr/>
        </p:nvSpPr>
        <p:spPr>
          <a:xfrm flipH="1">
            <a:off x="5891763" y="974982"/>
            <a:ext cx="6400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Aug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2019</a:t>
            </a:r>
          </a:p>
        </p:txBody>
      </p:sp>
      <p:sp>
        <p:nvSpPr>
          <p:cNvPr id="26" name="TextBox 25">
            <a:extLst>
              <a:ext uri="{FF2B5EF4-FFF2-40B4-BE49-F238E27FC236}">
                <a16:creationId xmlns:a16="http://schemas.microsoft.com/office/drawing/2014/main" id="{38A1BD29-63D9-4463-B2A6-03EB8D517268}"/>
              </a:ext>
            </a:extLst>
          </p:cNvPr>
          <p:cNvSpPr txBox="1"/>
          <p:nvPr/>
        </p:nvSpPr>
        <p:spPr>
          <a:xfrm flipH="1">
            <a:off x="7015389" y="974982"/>
            <a:ext cx="6400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2019</a:t>
            </a:r>
          </a:p>
        </p:txBody>
      </p:sp>
      <p:sp>
        <p:nvSpPr>
          <p:cNvPr id="27" name="TextBox 26">
            <a:extLst>
              <a:ext uri="{FF2B5EF4-FFF2-40B4-BE49-F238E27FC236}">
                <a16:creationId xmlns:a16="http://schemas.microsoft.com/office/drawing/2014/main" id="{3437CD57-3EFB-400E-9D9C-24F5AD73D8E1}"/>
              </a:ext>
            </a:extLst>
          </p:cNvPr>
          <p:cNvSpPr txBox="1"/>
          <p:nvPr/>
        </p:nvSpPr>
        <p:spPr>
          <a:xfrm flipH="1">
            <a:off x="8055510" y="974982"/>
            <a:ext cx="6400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Oct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2019</a:t>
            </a:r>
          </a:p>
        </p:txBody>
      </p:sp>
      <p:sp>
        <p:nvSpPr>
          <p:cNvPr id="28" name="TextBox 27">
            <a:extLst>
              <a:ext uri="{FF2B5EF4-FFF2-40B4-BE49-F238E27FC236}">
                <a16:creationId xmlns:a16="http://schemas.microsoft.com/office/drawing/2014/main" id="{1954BDC3-8DFF-43F1-9A16-C89257D33B02}"/>
              </a:ext>
            </a:extLst>
          </p:cNvPr>
          <p:cNvSpPr txBox="1"/>
          <p:nvPr/>
        </p:nvSpPr>
        <p:spPr>
          <a:xfrm flipH="1">
            <a:off x="9108798" y="974982"/>
            <a:ext cx="6400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Nov 2019</a:t>
            </a:r>
          </a:p>
        </p:txBody>
      </p:sp>
      <p:sp>
        <p:nvSpPr>
          <p:cNvPr id="29" name="TextBox 28">
            <a:extLst>
              <a:ext uri="{FF2B5EF4-FFF2-40B4-BE49-F238E27FC236}">
                <a16:creationId xmlns:a16="http://schemas.microsoft.com/office/drawing/2014/main" id="{BDC9064D-ACDD-408C-972D-83BF446D2BE9}"/>
              </a:ext>
            </a:extLst>
          </p:cNvPr>
          <p:cNvSpPr txBox="1"/>
          <p:nvPr/>
        </p:nvSpPr>
        <p:spPr>
          <a:xfrm flipH="1">
            <a:off x="10267596" y="987692"/>
            <a:ext cx="6400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Dec 2019</a:t>
            </a:r>
          </a:p>
        </p:txBody>
      </p:sp>
      <p:sp>
        <p:nvSpPr>
          <p:cNvPr id="30" name="TextBox 29">
            <a:extLst>
              <a:ext uri="{FF2B5EF4-FFF2-40B4-BE49-F238E27FC236}">
                <a16:creationId xmlns:a16="http://schemas.microsoft.com/office/drawing/2014/main" id="{32F2B1B1-49FA-41D2-88C9-D1E159F7E695}"/>
              </a:ext>
            </a:extLst>
          </p:cNvPr>
          <p:cNvSpPr txBox="1"/>
          <p:nvPr/>
        </p:nvSpPr>
        <p:spPr>
          <a:xfrm flipH="1">
            <a:off x="11426394" y="965457"/>
            <a:ext cx="6400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Jan 2020</a:t>
            </a:r>
          </a:p>
        </p:txBody>
      </p:sp>
      <p:grpSp>
        <p:nvGrpSpPr>
          <p:cNvPr id="57" name="Group 56">
            <a:extLst>
              <a:ext uri="{FF2B5EF4-FFF2-40B4-BE49-F238E27FC236}">
                <a16:creationId xmlns:a16="http://schemas.microsoft.com/office/drawing/2014/main" id="{D6919A43-6B60-492E-A56E-B678283A33CA}"/>
              </a:ext>
            </a:extLst>
          </p:cNvPr>
          <p:cNvGrpSpPr/>
          <p:nvPr/>
        </p:nvGrpSpPr>
        <p:grpSpPr>
          <a:xfrm>
            <a:off x="1701" y="3929070"/>
            <a:ext cx="12362262" cy="1095458"/>
            <a:chOff x="-17194" y="3824767"/>
            <a:chExt cx="12362262" cy="1095458"/>
          </a:xfrm>
        </p:grpSpPr>
        <p:sp>
          <p:nvSpPr>
            <p:cNvPr id="171" name="Rectangle 170">
              <a:extLst>
                <a:ext uri="{FF2B5EF4-FFF2-40B4-BE49-F238E27FC236}">
                  <a16:creationId xmlns:a16="http://schemas.microsoft.com/office/drawing/2014/main" id="{219767DC-1615-405D-9DD0-105C6BB62D00}"/>
                </a:ext>
              </a:extLst>
            </p:cNvPr>
            <p:cNvSpPr/>
            <p:nvPr/>
          </p:nvSpPr>
          <p:spPr>
            <a:xfrm>
              <a:off x="-17194" y="3829609"/>
              <a:ext cx="12192000" cy="105295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5AC25461-F34F-4626-9F44-0A0950C1436D}"/>
                </a:ext>
              </a:extLst>
            </p:cNvPr>
            <p:cNvSpPr/>
            <p:nvPr/>
          </p:nvSpPr>
          <p:spPr>
            <a:xfrm>
              <a:off x="5286207" y="4335318"/>
              <a:ext cx="3991299" cy="539163"/>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WASCs prepare Stormwater Investment Plans (SIPs)</a:t>
              </a:r>
            </a:p>
          </p:txBody>
        </p:sp>
        <p:sp>
          <p:nvSpPr>
            <p:cNvPr id="61" name="Rectangle 60">
              <a:extLst>
                <a:ext uri="{FF2B5EF4-FFF2-40B4-BE49-F238E27FC236}">
                  <a16:creationId xmlns:a16="http://schemas.microsoft.com/office/drawing/2014/main" id="{F465544A-170F-420B-A624-49233F86536C}"/>
                </a:ext>
              </a:extLst>
            </p:cNvPr>
            <p:cNvSpPr/>
            <p:nvPr/>
          </p:nvSpPr>
          <p:spPr>
            <a:xfrm>
              <a:off x="5184263" y="3824767"/>
              <a:ext cx="3536385" cy="987462"/>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Begin scoring Projects / Feasibility Studies</a:t>
              </a:r>
            </a:p>
          </p:txBody>
        </p:sp>
        <p:sp>
          <p:nvSpPr>
            <p:cNvPr id="74" name="Rectangle 73">
              <a:extLst>
                <a:ext uri="{FF2B5EF4-FFF2-40B4-BE49-F238E27FC236}">
                  <a16:creationId xmlns:a16="http://schemas.microsoft.com/office/drawing/2014/main" id="{A27DA15D-D0B3-472D-86A7-F0F94E4008CE}"/>
                </a:ext>
              </a:extLst>
            </p:cNvPr>
            <p:cNvSpPr/>
            <p:nvPr/>
          </p:nvSpPr>
          <p:spPr>
            <a:xfrm>
              <a:off x="2298202" y="3879027"/>
              <a:ext cx="1199303" cy="1041198"/>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Committee Formations </a:t>
              </a:r>
            </a:p>
          </p:txBody>
        </p:sp>
        <p:sp>
          <p:nvSpPr>
            <p:cNvPr id="122" name="Rectangle 121">
              <a:extLst>
                <a:ext uri="{FF2B5EF4-FFF2-40B4-BE49-F238E27FC236}">
                  <a16:creationId xmlns:a16="http://schemas.microsoft.com/office/drawing/2014/main" id="{42986C55-75B4-448C-BF91-F8F7A8ADD9C6}"/>
                </a:ext>
              </a:extLst>
            </p:cNvPr>
            <p:cNvSpPr/>
            <p:nvPr/>
          </p:nvSpPr>
          <p:spPr>
            <a:xfrm>
              <a:off x="10442151" y="3838411"/>
              <a:ext cx="1902917" cy="102736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Project Developers enter into Transfer Agreements</a:t>
              </a:r>
            </a:p>
          </p:txBody>
        </p:sp>
        <p:sp>
          <p:nvSpPr>
            <p:cNvPr id="170" name="Rectangle 169">
              <a:extLst>
                <a:ext uri="{FF2B5EF4-FFF2-40B4-BE49-F238E27FC236}">
                  <a16:creationId xmlns:a16="http://schemas.microsoft.com/office/drawing/2014/main" id="{D8AAD878-B33E-4BB9-8F13-428657F0D753}"/>
                </a:ext>
              </a:extLst>
            </p:cNvPr>
            <p:cNvSpPr/>
            <p:nvPr/>
          </p:nvSpPr>
          <p:spPr>
            <a:xfrm>
              <a:off x="41466" y="3825618"/>
              <a:ext cx="1107427" cy="1052951"/>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REGIONAL PROGRAM</a:t>
              </a:r>
            </a:p>
          </p:txBody>
        </p:sp>
      </p:grpSp>
      <p:sp>
        <p:nvSpPr>
          <p:cNvPr id="172" name="Rectangle 171">
            <a:extLst>
              <a:ext uri="{FF2B5EF4-FFF2-40B4-BE49-F238E27FC236}">
                <a16:creationId xmlns:a16="http://schemas.microsoft.com/office/drawing/2014/main" id="{07096D68-13E4-4276-A8D7-FE31CE3443F8}"/>
              </a:ext>
            </a:extLst>
          </p:cNvPr>
          <p:cNvSpPr/>
          <p:nvPr/>
        </p:nvSpPr>
        <p:spPr>
          <a:xfrm>
            <a:off x="0" y="5272415"/>
            <a:ext cx="12190299" cy="1039766"/>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AC60706A-1EB1-4B36-A000-357DAA1591A7}"/>
              </a:ext>
            </a:extLst>
          </p:cNvPr>
          <p:cNvSpPr/>
          <p:nvPr/>
        </p:nvSpPr>
        <p:spPr>
          <a:xfrm>
            <a:off x="4938324" y="5349565"/>
            <a:ext cx="3980795" cy="89865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County Board of Supervisors adopt:</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Implementation Ordinance</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Template Fund </a:t>
            </a:r>
            <a:r>
              <a:rPr lang="en-US" sz="1400" i="1" dirty="0">
                <a:solidFill>
                  <a:prstClr val="black"/>
                </a:solidFill>
                <a:latin typeface="Calibri"/>
              </a:rPr>
              <a:t>Transfer Agreements and Reports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Committee M</a:t>
            </a:r>
            <a:r>
              <a:rPr lang="en-US" sz="1400" i="1" dirty="0" err="1">
                <a:solidFill>
                  <a:prstClr val="black"/>
                </a:solidFill>
                <a:latin typeface="Calibri"/>
              </a:rPr>
              <a:t>emorandum</a:t>
            </a:r>
            <a:r>
              <a:rPr lang="en-US" sz="1400" i="1" dirty="0">
                <a:solidFill>
                  <a:prstClr val="black"/>
                </a:solidFill>
                <a:latin typeface="Calibri"/>
              </a:rPr>
              <a:t> of Understanding</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
        <p:nvSpPr>
          <p:cNvPr id="173" name="Rectangle 172">
            <a:extLst>
              <a:ext uri="{FF2B5EF4-FFF2-40B4-BE49-F238E27FC236}">
                <a16:creationId xmlns:a16="http://schemas.microsoft.com/office/drawing/2014/main" id="{2A55D2B0-00C0-488F-843F-BD8CA8D638FF}"/>
              </a:ext>
            </a:extLst>
          </p:cNvPr>
          <p:cNvSpPr/>
          <p:nvPr/>
        </p:nvSpPr>
        <p:spPr>
          <a:xfrm>
            <a:off x="36387" y="5272415"/>
            <a:ext cx="1107427" cy="1052951"/>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DISTRICT PROGRAM</a:t>
            </a:r>
          </a:p>
        </p:txBody>
      </p:sp>
      <p:grpSp>
        <p:nvGrpSpPr>
          <p:cNvPr id="56" name="Group 55">
            <a:extLst>
              <a:ext uri="{FF2B5EF4-FFF2-40B4-BE49-F238E27FC236}">
                <a16:creationId xmlns:a16="http://schemas.microsoft.com/office/drawing/2014/main" id="{B49CFD96-C05D-4C31-BE9A-75B9C5B6C933}"/>
              </a:ext>
            </a:extLst>
          </p:cNvPr>
          <p:cNvGrpSpPr/>
          <p:nvPr/>
        </p:nvGrpSpPr>
        <p:grpSpPr>
          <a:xfrm>
            <a:off x="-27176" y="1692052"/>
            <a:ext cx="12217475" cy="566592"/>
            <a:chOff x="-25475" y="2481871"/>
            <a:chExt cx="12198813" cy="1054454"/>
          </a:xfrm>
        </p:grpSpPr>
        <p:sp>
          <p:nvSpPr>
            <p:cNvPr id="175" name="Rectangle 174">
              <a:extLst>
                <a:ext uri="{FF2B5EF4-FFF2-40B4-BE49-F238E27FC236}">
                  <a16:creationId xmlns:a16="http://schemas.microsoft.com/office/drawing/2014/main" id="{E0A48452-3963-49E7-994E-B5F587B02087}"/>
                </a:ext>
              </a:extLst>
            </p:cNvPr>
            <p:cNvSpPr/>
            <p:nvPr/>
          </p:nvSpPr>
          <p:spPr>
            <a:xfrm>
              <a:off x="-3423" y="2483374"/>
              <a:ext cx="12176761" cy="1052951"/>
            </a:xfrm>
            <a:prstGeom prst="rect">
              <a:avLst/>
            </a:prstGeom>
            <a:gradFill flip="none" rotWithShape="1">
              <a:gsLst>
                <a:gs pos="0">
                  <a:schemeClr val="accent6">
                    <a:lumMod val="40000"/>
                    <a:lumOff val="60000"/>
                    <a:tint val="66000"/>
                    <a:satMod val="160000"/>
                  </a:schemeClr>
                </a:gs>
                <a:gs pos="50000">
                  <a:schemeClr val="accent6">
                    <a:lumMod val="40000"/>
                    <a:lumOff val="60000"/>
                    <a:tint val="44500"/>
                    <a:satMod val="160000"/>
                  </a:schemeClr>
                </a:gs>
                <a:gs pos="100000">
                  <a:schemeClr val="accent6">
                    <a:lumMod val="40000"/>
                    <a:lumOff val="60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Rectangle 175">
              <a:extLst>
                <a:ext uri="{FF2B5EF4-FFF2-40B4-BE49-F238E27FC236}">
                  <a16:creationId xmlns:a16="http://schemas.microsoft.com/office/drawing/2014/main" id="{56F53BC8-B94B-4057-BE1D-A479975E697E}"/>
                </a:ext>
              </a:extLst>
            </p:cNvPr>
            <p:cNvSpPr/>
            <p:nvPr/>
          </p:nvSpPr>
          <p:spPr>
            <a:xfrm>
              <a:off x="-25475" y="2481871"/>
              <a:ext cx="1107427" cy="1052951"/>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REVENUE</a:t>
              </a:r>
            </a:p>
          </p:txBody>
        </p:sp>
      </p:grpSp>
      <p:sp>
        <p:nvSpPr>
          <p:cNvPr id="68" name="Rectangle 67">
            <a:extLst>
              <a:ext uri="{FF2B5EF4-FFF2-40B4-BE49-F238E27FC236}">
                <a16:creationId xmlns:a16="http://schemas.microsoft.com/office/drawing/2014/main" id="{DAA8865B-A7E7-46C6-AE9B-30A9A1BFD4B8}"/>
              </a:ext>
            </a:extLst>
          </p:cNvPr>
          <p:cNvSpPr/>
          <p:nvPr/>
        </p:nvSpPr>
        <p:spPr>
          <a:xfrm>
            <a:off x="3095676" y="3212080"/>
            <a:ext cx="1902917" cy="1052951"/>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Review Period for Draft Fund Transfer Agreements</a:t>
            </a:r>
          </a:p>
        </p:txBody>
      </p:sp>
      <p:sp>
        <p:nvSpPr>
          <p:cNvPr id="87" name="Rectangle 86">
            <a:extLst>
              <a:ext uri="{FF2B5EF4-FFF2-40B4-BE49-F238E27FC236}">
                <a16:creationId xmlns:a16="http://schemas.microsoft.com/office/drawing/2014/main" id="{DC3DF6DD-B160-49B9-B1FA-921E3B38F84C}"/>
              </a:ext>
            </a:extLst>
          </p:cNvPr>
          <p:cNvSpPr/>
          <p:nvPr/>
        </p:nvSpPr>
        <p:spPr>
          <a:xfrm>
            <a:off x="1709399" y="5325980"/>
            <a:ext cx="1900391" cy="89865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Initiate RFSQs for Educational Programs and Watershed Coordinators*</a:t>
            </a:r>
          </a:p>
        </p:txBody>
      </p:sp>
      <p:sp>
        <p:nvSpPr>
          <p:cNvPr id="88" name="Rectangle 87">
            <a:extLst>
              <a:ext uri="{FF2B5EF4-FFF2-40B4-BE49-F238E27FC236}">
                <a16:creationId xmlns:a16="http://schemas.microsoft.com/office/drawing/2014/main" id="{6EAC47A8-1336-4E0A-9F66-493625A5AD4C}"/>
              </a:ext>
            </a:extLst>
          </p:cNvPr>
          <p:cNvSpPr/>
          <p:nvPr/>
        </p:nvSpPr>
        <p:spPr>
          <a:xfrm>
            <a:off x="60361" y="6429419"/>
            <a:ext cx="3161292" cy="36512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*Funded by Regional Program</a:t>
            </a:r>
          </a:p>
        </p:txBody>
      </p:sp>
      <p:sp>
        <p:nvSpPr>
          <p:cNvPr id="92" name="Rectangle 91">
            <a:extLst>
              <a:ext uri="{FF2B5EF4-FFF2-40B4-BE49-F238E27FC236}">
                <a16:creationId xmlns:a16="http://schemas.microsoft.com/office/drawing/2014/main" id="{4C688C47-3F87-4917-AB26-4DEDAC56D62C}"/>
              </a:ext>
            </a:extLst>
          </p:cNvPr>
          <p:cNvSpPr/>
          <p:nvPr/>
        </p:nvSpPr>
        <p:spPr>
          <a:xfrm>
            <a:off x="1252165" y="3217486"/>
            <a:ext cx="1414822" cy="1052951"/>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District drafts Fund Transfer Agreements</a:t>
            </a:r>
          </a:p>
        </p:txBody>
      </p:sp>
      <p:sp>
        <p:nvSpPr>
          <p:cNvPr id="78" name="Rectangle 77">
            <a:extLst>
              <a:ext uri="{FF2B5EF4-FFF2-40B4-BE49-F238E27FC236}">
                <a16:creationId xmlns:a16="http://schemas.microsoft.com/office/drawing/2014/main" id="{63E4D724-8682-401E-84FA-B5E7A3E96E6D}"/>
              </a:ext>
            </a:extLst>
          </p:cNvPr>
          <p:cNvSpPr/>
          <p:nvPr/>
        </p:nvSpPr>
        <p:spPr>
          <a:xfrm>
            <a:off x="8919120" y="3917128"/>
            <a:ext cx="1247336" cy="1052951"/>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ROC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reviews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SIPs</a:t>
            </a:r>
          </a:p>
        </p:txBody>
      </p:sp>
      <p:sp>
        <p:nvSpPr>
          <p:cNvPr id="93" name="Rectangle 92">
            <a:extLst>
              <a:ext uri="{FF2B5EF4-FFF2-40B4-BE49-F238E27FC236}">
                <a16:creationId xmlns:a16="http://schemas.microsoft.com/office/drawing/2014/main" id="{8F55AADA-EBE9-4B76-B1F9-C3EDFB0991AE}"/>
              </a:ext>
            </a:extLst>
          </p:cNvPr>
          <p:cNvSpPr/>
          <p:nvPr/>
        </p:nvSpPr>
        <p:spPr>
          <a:xfrm>
            <a:off x="5365987" y="3862159"/>
            <a:ext cx="1827300" cy="539162"/>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Request(s) for Projects</a:t>
            </a:r>
          </a:p>
        </p:txBody>
      </p:sp>
      <p:sp>
        <p:nvSpPr>
          <p:cNvPr id="41" name="Rectangle 40">
            <a:extLst>
              <a:ext uri="{FF2B5EF4-FFF2-40B4-BE49-F238E27FC236}">
                <a16:creationId xmlns:a16="http://schemas.microsoft.com/office/drawing/2014/main" id="{947DD8F9-6CB3-4479-A7DF-3363DAB1542F}"/>
              </a:ext>
            </a:extLst>
          </p:cNvPr>
          <p:cNvSpPr/>
          <p:nvPr/>
        </p:nvSpPr>
        <p:spPr>
          <a:xfrm>
            <a:off x="5233949" y="1572113"/>
            <a:ext cx="1483378" cy="816744"/>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Final FY19-20 Tax Roll Submitted</a:t>
            </a:r>
          </a:p>
        </p:txBody>
      </p:sp>
      <p:sp>
        <p:nvSpPr>
          <p:cNvPr id="46" name="Rectangle 45">
            <a:extLst>
              <a:ext uri="{FF2B5EF4-FFF2-40B4-BE49-F238E27FC236}">
                <a16:creationId xmlns:a16="http://schemas.microsoft.com/office/drawing/2014/main" id="{8538C6F9-22AA-4953-A5AC-D83067D95564}"/>
              </a:ext>
            </a:extLst>
          </p:cNvPr>
          <p:cNvSpPr/>
          <p:nvPr/>
        </p:nvSpPr>
        <p:spPr>
          <a:xfrm>
            <a:off x="7965521" y="1553976"/>
            <a:ext cx="1247336" cy="816744"/>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FY19-20 Tax Bills Mailed</a:t>
            </a:r>
          </a:p>
        </p:txBody>
      </p:sp>
      <p:sp>
        <p:nvSpPr>
          <p:cNvPr id="47" name="Rectangle 46">
            <a:extLst>
              <a:ext uri="{FF2B5EF4-FFF2-40B4-BE49-F238E27FC236}">
                <a16:creationId xmlns:a16="http://schemas.microsoft.com/office/drawing/2014/main" id="{82D72544-1ACD-444B-87BD-E642E1FE67D7}"/>
              </a:ext>
            </a:extLst>
          </p:cNvPr>
          <p:cNvSpPr/>
          <p:nvPr/>
        </p:nvSpPr>
        <p:spPr>
          <a:xfrm>
            <a:off x="9634236" y="3922988"/>
            <a:ext cx="1247336" cy="1052951"/>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Board approves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SIPs</a:t>
            </a:r>
          </a:p>
        </p:txBody>
      </p:sp>
      <p:sp>
        <p:nvSpPr>
          <p:cNvPr id="48" name="Rectangle 47">
            <a:extLst>
              <a:ext uri="{FF2B5EF4-FFF2-40B4-BE49-F238E27FC236}">
                <a16:creationId xmlns:a16="http://schemas.microsoft.com/office/drawing/2014/main" id="{9C5C5462-81CC-45CA-AE20-F7F761C72932}"/>
              </a:ext>
            </a:extLst>
          </p:cNvPr>
          <p:cNvSpPr/>
          <p:nvPr/>
        </p:nvSpPr>
        <p:spPr>
          <a:xfrm>
            <a:off x="10685585" y="1560730"/>
            <a:ext cx="1534452" cy="816744"/>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libri"/>
              </a:rPr>
              <a:t>Allocations in Spring 2020 &gt;&gt;</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2414C7E1-17F2-4667-9AE7-9A9131DA7AD8}"/>
              </a:ext>
            </a:extLst>
          </p:cNvPr>
          <p:cNvSpPr/>
          <p:nvPr/>
        </p:nvSpPr>
        <p:spPr>
          <a:xfrm>
            <a:off x="2877760" y="1567380"/>
            <a:ext cx="2427342" cy="816744"/>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libri"/>
              </a:rPr>
              <a:t>Development of Exemptions, Appeals, and Credits Processes</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7751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A49739D-3B8B-4349-A11B-2923EC182189}" type="slidenum">
              <a:rPr lang="en-US" smtClean="0"/>
              <a:t>14</a:t>
            </a:fld>
            <a:endParaRPr lang="en-US"/>
          </a:p>
        </p:txBody>
      </p:sp>
      <p:pic>
        <p:nvPicPr>
          <p:cNvPr id="7" name="Picture 6">
            <a:extLst>
              <a:ext uri="{FF2B5EF4-FFF2-40B4-BE49-F238E27FC236}">
                <a16:creationId xmlns:a16="http://schemas.microsoft.com/office/drawing/2014/main" id="{D27465A6-90A8-4654-B18D-EF7FABAE97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05456" y="808522"/>
            <a:ext cx="7839548" cy="5981088"/>
          </a:xfrm>
          <a:prstGeom prst="rect">
            <a:avLst/>
          </a:prstGeom>
        </p:spPr>
      </p:pic>
      <p:cxnSp>
        <p:nvCxnSpPr>
          <p:cNvPr id="8" name="Straight Connector 7">
            <a:extLst>
              <a:ext uri="{FF2B5EF4-FFF2-40B4-BE49-F238E27FC236}">
                <a16:creationId xmlns:a16="http://schemas.microsoft.com/office/drawing/2014/main" id="{5F5FDF77-64B4-45A7-AEC1-D2A257507DF9}"/>
              </a:ext>
            </a:extLst>
          </p:cNvPr>
          <p:cNvCxnSpPr>
            <a:cxnSpLocks/>
          </p:cNvCxnSpPr>
          <p:nvPr/>
        </p:nvCxnSpPr>
        <p:spPr>
          <a:xfrm>
            <a:off x="6411301" y="4397663"/>
            <a:ext cx="3926654" cy="3313"/>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2742F5F-0191-7446-95FB-D504ABF88D1D}"/>
              </a:ext>
            </a:extLst>
          </p:cNvPr>
          <p:cNvSpPr txBox="1"/>
          <p:nvPr/>
        </p:nvSpPr>
        <p:spPr>
          <a:xfrm>
            <a:off x="1766864" y="4843291"/>
            <a:ext cx="2628702" cy="584775"/>
          </a:xfrm>
          <a:prstGeom prst="rect">
            <a:avLst/>
          </a:prstGeom>
          <a:noFill/>
        </p:spPr>
        <p:txBody>
          <a:bodyPr wrap="square" rtlCol="0">
            <a:spAutoFit/>
          </a:bodyPr>
          <a:lstStyle/>
          <a:p>
            <a:r>
              <a:rPr lang="en-US" sz="1600" dirty="0">
                <a:solidFill>
                  <a:schemeClr val="accent1">
                    <a:lumMod val="50000"/>
                  </a:schemeClr>
                </a:solidFill>
              </a:rPr>
              <a:t>DOMINGUEZ GAP WETLANDS</a:t>
            </a:r>
          </a:p>
        </p:txBody>
      </p:sp>
      <p:pic>
        <p:nvPicPr>
          <p:cNvPr id="12" name="Picture 11">
            <a:extLst>
              <a:ext uri="{FF2B5EF4-FFF2-40B4-BE49-F238E27FC236}">
                <a16:creationId xmlns:a16="http://schemas.microsoft.com/office/drawing/2014/main" id="{8BF9F8C1-0DDF-4FC2-8830-DBEF1C216A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87940" y="1096330"/>
            <a:ext cx="1661991" cy="2214336"/>
          </a:xfrm>
          <a:prstGeom prst="rect">
            <a:avLst/>
          </a:prstGeom>
          <a:ln>
            <a:noFill/>
          </a:ln>
          <a:effectLst>
            <a:softEdge rad="112500"/>
          </a:effectLst>
        </p:spPr>
      </p:pic>
      <p:sp>
        <p:nvSpPr>
          <p:cNvPr id="13" name="Teardrop 12">
            <a:extLst>
              <a:ext uri="{FF2B5EF4-FFF2-40B4-BE49-F238E27FC236}">
                <a16:creationId xmlns:a16="http://schemas.microsoft.com/office/drawing/2014/main" id="{0AA03181-394C-41BA-BE3D-7A06F1F9378B}"/>
              </a:ext>
            </a:extLst>
          </p:cNvPr>
          <p:cNvSpPr/>
          <p:nvPr/>
        </p:nvSpPr>
        <p:spPr>
          <a:xfrm rot="8133535">
            <a:off x="5536151" y="5355939"/>
            <a:ext cx="373227" cy="367206"/>
          </a:xfrm>
          <a:prstGeom prst="teardrop">
            <a:avLst>
              <a:gd name="adj" fmla="val 182511"/>
            </a:avLst>
          </a:prstGeom>
          <a:solidFill>
            <a:srgbClr val="1EA4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48944B4-E7C1-4A4D-817A-96ED06BDBE1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76040" y="2881411"/>
            <a:ext cx="3087352" cy="19051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23667A0D-C807-49D2-953D-8AEF7AF1F81B}"/>
              </a:ext>
            </a:extLst>
          </p:cNvPr>
          <p:cNvCxnSpPr>
            <a:cxnSpLocks/>
          </p:cNvCxnSpPr>
          <p:nvPr/>
        </p:nvCxnSpPr>
        <p:spPr>
          <a:xfrm>
            <a:off x="1860983" y="4840796"/>
            <a:ext cx="3381259"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ardrop 15">
            <a:extLst>
              <a:ext uri="{FF2B5EF4-FFF2-40B4-BE49-F238E27FC236}">
                <a16:creationId xmlns:a16="http://schemas.microsoft.com/office/drawing/2014/main" id="{705012F8-5492-4351-8DAD-53D2324E3EBA}"/>
              </a:ext>
            </a:extLst>
          </p:cNvPr>
          <p:cNvSpPr/>
          <p:nvPr/>
        </p:nvSpPr>
        <p:spPr>
          <a:xfrm rot="8133535">
            <a:off x="5093769" y="3298987"/>
            <a:ext cx="373227" cy="367206"/>
          </a:xfrm>
          <a:prstGeom prst="teardrop">
            <a:avLst>
              <a:gd name="adj" fmla="val 182511"/>
            </a:avLst>
          </a:prstGeom>
          <a:solidFill>
            <a:srgbClr val="1EA4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5FE64C8-873D-482F-B208-B82E2A449228}"/>
              </a:ext>
            </a:extLst>
          </p:cNvPr>
          <p:cNvCxnSpPr>
            <a:cxnSpLocks/>
          </p:cNvCxnSpPr>
          <p:nvPr/>
        </p:nvCxnSpPr>
        <p:spPr>
          <a:xfrm>
            <a:off x="5460974" y="3529164"/>
            <a:ext cx="2428060" cy="48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CBFF056-6CCA-4F62-A422-2FCDD038CB1B}"/>
              </a:ext>
            </a:extLst>
          </p:cNvPr>
          <p:cNvSpPr txBox="1"/>
          <p:nvPr/>
        </p:nvSpPr>
        <p:spPr>
          <a:xfrm>
            <a:off x="5735787" y="3239234"/>
            <a:ext cx="2346279" cy="584775"/>
          </a:xfrm>
          <a:prstGeom prst="rect">
            <a:avLst/>
          </a:prstGeom>
          <a:noFill/>
        </p:spPr>
        <p:txBody>
          <a:bodyPr wrap="square" rtlCol="0">
            <a:spAutoFit/>
          </a:bodyPr>
          <a:lstStyle/>
          <a:p>
            <a:r>
              <a:rPr lang="en-US" sz="1600" dirty="0">
                <a:solidFill>
                  <a:schemeClr val="accent1">
                    <a:lumMod val="50000"/>
                  </a:schemeClr>
                </a:solidFill>
              </a:rPr>
              <a:t>ELMER AVE GREEN STREET</a:t>
            </a:r>
          </a:p>
        </p:txBody>
      </p:sp>
      <p:sp>
        <p:nvSpPr>
          <p:cNvPr id="19" name="Teardrop 18">
            <a:extLst>
              <a:ext uri="{FF2B5EF4-FFF2-40B4-BE49-F238E27FC236}">
                <a16:creationId xmlns:a16="http://schemas.microsoft.com/office/drawing/2014/main" id="{7D9919DD-512C-4523-85CB-FFA8A1B619B0}"/>
              </a:ext>
            </a:extLst>
          </p:cNvPr>
          <p:cNvSpPr/>
          <p:nvPr/>
        </p:nvSpPr>
        <p:spPr>
          <a:xfrm rot="8133535">
            <a:off x="6211665" y="4201353"/>
            <a:ext cx="373227" cy="367206"/>
          </a:xfrm>
          <a:prstGeom prst="teardrop">
            <a:avLst>
              <a:gd name="adj" fmla="val 182511"/>
            </a:avLst>
          </a:prstGeom>
          <a:solidFill>
            <a:srgbClr val="1EA4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767B41B-D2CE-4C0F-B041-E020E5C110B4}"/>
              </a:ext>
            </a:extLst>
          </p:cNvPr>
          <p:cNvSpPr txBox="1"/>
          <p:nvPr/>
        </p:nvSpPr>
        <p:spPr>
          <a:xfrm>
            <a:off x="8224012" y="4123753"/>
            <a:ext cx="2168839" cy="338554"/>
          </a:xfrm>
          <a:prstGeom prst="rect">
            <a:avLst/>
          </a:prstGeom>
          <a:noFill/>
        </p:spPr>
        <p:txBody>
          <a:bodyPr wrap="square" rtlCol="0">
            <a:spAutoFit/>
          </a:bodyPr>
          <a:lstStyle/>
          <a:p>
            <a:r>
              <a:rPr lang="en-US" sz="1600" dirty="0">
                <a:solidFill>
                  <a:schemeClr val="accent1">
                    <a:lumMod val="50000"/>
                  </a:schemeClr>
                </a:solidFill>
              </a:rPr>
              <a:t>BASSETT HIGH SCHOOL</a:t>
            </a:r>
          </a:p>
        </p:txBody>
      </p:sp>
      <p:cxnSp>
        <p:nvCxnSpPr>
          <p:cNvPr id="21" name="Straight Connector 20">
            <a:extLst>
              <a:ext uri="{FF2B5EF4-FFF2-40B4-BE49-F238E27FC236}">
                <a16:creationId xmlns:a16="http://schemas.microsoft.com/office/drawing/2014/main" id="{1286EB0B-1F69-419C-916E-539B8CB75D91}"/>
              </a:ext>
            </a:extLst>
          </p:cNvPr>
          <p:cNvCxnSpPr>
            <a:cxnSpLocks/>
            <a:endCxn id="13" idx="2"/>
          </p:cNvCxnSpPr>
          <p:nvPr/>
        </p:nvCxnSpPr>
        <p:spPr>
          <a:xfrm>
            <a:off x="5237260" y="4840796"/>
            <a:ext cx="356950" cy="567659"/>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0A5D74CC-8AFA-495B-8A7D-B4178C060B4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24012" y="4397663"/>
            <a:ext cx="3213777" cy="2276236"/>
          </a:xfrm>
          <a:prstGeom prst="rect">
            <a:avLst/>
          </a:prstGeom>
          <a:ln>
            <a:noFill/>
          </a:ln>
          <a:effectLst>
            <a:softEdge rad="112500"/>
          </a:effectLst>
        </p:spPr>
      </p:pic>
      <p:cxnSp>
        <p:nvCxnSpPr>
          <p:cNvPr id="23" name="Straight Arrow Connector 22">
            <a:extLst>
              <a:ext uri="{FF2B5EF4-FFF2-40B4-BE49-F238E27FC236}">
                <a16:creationId xmlns:a16="http://schemas.microsoft.com/office/drawing/2014/main" id="{C1A53CF4-9B17-42D8-B369-FB97A98AC2B4}"/>
              </a:ext>
            </a:extLst>
          </p:cNvPr>
          <p:cNvCxnSpPr>
            <a:cxnSpLocks/>
          </p:cNvCxnSpPr>
          <p:nvPr/>
        </p:nvCxnSpPr>
        <p:spPr>
          <a:xfrm flipV="1">
            <a:off x="9853716" y="6253393"/>
            <a:ext cx="515212" cy="1658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094E6F3-4F58-4170-B43A-E8EA11C9197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24012" y="5171489"/>
            <a:ext cx="1575723" cy="1502410"/>
          </a:xfrm>
          <a:prstGeom prst="rect">
            <a:avLst/>
          </a:prstGeom>
          <a:ln>
            <a:solidFill>
              <a:schemeClr val="bg1"/>
            </a:solidFill>
          </a:ln>
          <a:effectLst>
            <a:softEdge rad="112500"/>
          </a:effectLst>
        </p:spPr>
        <p:style>
          <a:lnRef idx="2">
            <a:schemeClr val="accent2">
              <a:shade val="50000"/>
            </a:schemeClr>
          </a:lnRef>
          <a:fillRef idx="1">
            <a:schemeClr val="accent2"/>
          </a:fillRef>
          <a:effectRef idx="0">
            <a:schemeClr val="accent2"/>
          </a:effectRef>
          <a:fontRef idx="minor">
            <a:schemeClr val="lt1"/>
          </a:fontRef>
        </p:style>
      </p:pic>
      <p:sp>
        <p:nvSpPr>
          <p:cNvPr id="25" name="Title 1">
            <a:extLst>
              <a:ext uri="{FF2B5EF4-FFF2-40B4-BE49-F238E27FC236}">
                <a16:creationId xmlns:a16="http://schemas.microsoft.com/office/drawing/2014/main" id="{7ADBD67F-5213-4471-8607-FF1C94581BA3}"/>
              </a:ext>
            </a:extLst>
          </p:cNvPr>
          <p:cNvSpPr txBox="1">
            <a:spLocks/>
          </p:cNvSpPr>
          <p:nvPr/>
        </p:nvSpPr>
        <p:spPr>
          <a:xfrm>
            <a:off x="977774" y="1768"/>
            <a:ext cx="11214226" cy="74475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Sample Projects</a:t>
            </a:r>
          </a:p>
        </p:txBody>
      </p:sp>
    </p:spTree>
    <p:extLst>
      <p:ext uri="{BB962C8B-B14F-4D97-AF65-F5344CB8AC3E}">
        <p14:creationId xmlns:p14="http://schemas.microsoft.com/office/powerpoint/2010/main" val="3369986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CFA881-A8D3-4CE3-96B1-1EA56139DE75}"/>
              </a:ext>
            </a:extLst>
          </p:cNvPr>
          <p:cNvSpPr>
            <a:spLocks noGrp="1"/>
          </p:cNvSpPr>
          <p:nvPr>
            <p:ph idx="1"/>
          </p:nvPr>
        </p:nvSpPr>
        <p:spPr/>
        <p:txBody>
          <a:bodyPr>
            <a:normAutofit fontScale="92500" lnSpcReduction="20000"/>
          </a:bodyPr>
          <a:lstStyle/>
          <a:p>
            <a:pPr marL="0" indent="0">
              <a:buNone/>
            </a:pPr>
            <a:endParaRPr lang="en-US" dirty="0"/>
          </a:p>
          <a:p>
            <a:pPr marL="0" indent="0" algn="ctr">
              <a:buNone/>
            </a:pPr>
            <a:endParaRPr lang="en-US" sz="5400" dirty="0"/>
          </a:p>
          <a:p>
            <a:pPr marL="0" indent="0" algn="ctr">
              <a:buNone/>
            </a:pPr>
            <a:r>
              <a:rPr lang="en-US" sz="5400" dirty="0"/>
              <a:t>Questions?</a:t>
            </a:r>
          </a:p>
          <a:p>
            <a:pPr marL="0" indent="0" algn="ctr">
              <a:buNone/>
            </a:pPr>
            <a:endParaRPr lang="en-US" sz="5400" dirty="0"/>
          </a:p>
          <a:p>
            <a:pPr marL="0" indent="0" algn="ctr">
              <a:buNone/>
            </a:pPr>
            <a:r>
              <a:rPr lang="en-US" sz="2100" dirty="0"/>
              <a:t>For additional information, please contact:</a:t>
            </a:r>
          </a:p>
          <a:p>
            <a:pPr marL="0" indent="0" algn="ctr">
              <a:buNone/>
            </a:pPr>
            <a:r>
              <a:rPr lang="en-US" sz="2100" dirty="0"/>
              <a:t>Dan Lafferty</a:t>
            </a:r>
          </a:p>
          <a:p>
            <a:pPr marL="0" indent="0" algn="ctr">
              <a:buNone/>
            </a:pPr>
            <a:r>
              <a:rPr lang="en-US" sz="2100" dirty="0">
                <a:hlinkClick r:id="rId3"/>
              </a:rPr>
              <a:t>dlaff@pw.lacounty.gov</a:t>
            </a:r>
            <a:endParaRPr lang="en-US" sz="2100" dirty="0"/>
          </a:p>
          <a:p>
            <a:pPr marL="0" indent="0" algn="ctr">
              <a:buNone/>
            </a:pPr>
            <a:r>
              <a:rPr lang="en-US" sz="2100" dirty="0"/>
              <a:t>626-458-4012</a:t>
            </a:r>
          </a:p>
          <a:p>
            <a:pPr marL="0" indent="0" algn="ctr">
              <a:buNone/>
            </a:pPr>
            <a:endParaRPr lang="en-US" sz="2100" dirty="0"/>
          </a:p>
          <a:p>
            <a:pPr marL="0" indent="0" algn="ctr">
              <a:buNone/>
            </a:pPr>
            <a:r>
              <a:rPr lang="en-US" sz="2100" dirty="0"/>
              <a:t>safecleanwaterla.com</a:t>
            </a:r>
          </a:p>
        </p:txBody>
      </p:sp>
      <p:sp>
        <p:nvSpPr>
          <p:cNvPr id="3" name="Slide Number Placeholder 2">
            <a:extLst>
              <a:ext uri="{FF2B5EF4-FFF2-40B4-BE49-F238E27FC236}">
                <a16:creationId xmlns:a16="http://schemas.microsoft.com/office/drawing/2014/main" id="{DA82CC25-62A2-4714-ADC5-7FF315A18435}"/>
              </a:ext>
            </a:extLst>
          </p:cNvPr>
          <p:cNvSpPr>
            <a:spLocks noGrp="1"/>
          </p:cNvSpPr>
          <p:nvPr>
            <p:ph type="sldNum" sz="quarter" idx="12"/>
          </p:nvPr>
        </p:nvSpPr>
        <p:spPr/>
        <p:txBody>
          <a:bodyPr/>
          <a:lstStyle/>
          <a:p>
            <a:fld id="{8989B26D-46E2-4309-90BC-03C9738F98D4}" type="slidenum">
              <a:rPr lang="en-US" smtClean="0"/>
              <a:t>15</a:t>
            </a:fld>
            <a:endParaRPr lang="en-US"/>
          </a:p>
        </p:txBody>
      </p:sp>
      <p:sp>
        <p:nvSpPr>
          <p:cNvPr id="14" name="Title 1">
            <a:extLst>
              <a:ext uri="{FF2B5EF4-FFF2-40B4-BE49-F238E27FC236}">
                <a16:creationId xmlns:a16="http://schemas.microsoft.com/office/drawing/2014/main" id="{7ADBD67F-5213-4471-8607-FF1C94581BA3}"/>
              </a:ext>
            </a:extLst>
          </p:cNvPr>
          <p:cNvSpPr txBox="1">
            <a:spLocks/>
          </p:cNvSpPr>
          <p:nvPr/>
        </p:nvSpPr>
        <p:spPr>
          <a:xfrm>
            <a:off x="977774" y="1768"/>
            <a:ext cx="11214226" cy="74475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Safe, Clean Water Program </a:t>
            </a:r>
          </a:p>
        </p:txBody>
      </p:sp>
    </p:spTree>
    <p:extLst>
      <p:ext uri="{BB962C8B-B14F-4D97-AF65-F5344CB8AC3E}">
        <p14:creationId xmlns:p14="http://schemas.microsoft.com/office/powerpoint/2010/main" val="3451693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CFA881-A8D3-4CE3-96B1-1EA56139DE75}"/>
              </a:ext>
            </a:extLst>
          </p:cNvPr>
          <p:cNvSpPr>
            <a:spLocks noGrp="1"/>
          </p:cNvSpPr>
          <p:nvPr>
            <p:ph idx="1"/>
          </p:nvPr>
        </p:nvSpPr>
        <p:spPr/>
        <p:txBody>
          <a:bodyPr>
            <a:normAutofit/>
          </a:bodyPr>
          <a:lstStyle/>
          <a:p>
            <a:pPr marL="0" indent="0">
              <a:buNone/>
            </a:pPr>
            <a:endParaRPr lang="en-US" dirty="0"/>
          </a:p>
          <a:p>
            <a:pPr marL="0" indent="0" algn="ctr">
              <a:buNone/>
            </a:pPr>
            <a:endParaRPr lang="en-US" sz="5400" dirty="0"/>
          </a:p>
          <a:p>
            <a:pPr marL="0" indent="0" algn="ctr">
              <a:buNone/>
            </a:pPr>
            <a:r>
              <a:rPr lang="en-US" sz="5400" dirty="0"/>
              <a:t>EXTRA SLIDES FOLLOW</a:t>
            </a:r>
          </a:p>
          <a:p>
            <a:pPr marL="0" indent="0" algn="ctr">
              <a:buNone/>
            </a:pPr>
            <a:endParaRPr lang="en-US" sz="5400" dirty="0"/>
          </a:p>
        </p:txBody>
      </p:sp>
      <p:sp>
        <p:nvSpPr>
          <p:cNvPr id="3" name="Slide Number Placeholder 2">
            <a:extLst>
              <a:ext uri="{FF2B5EF4-FFF2-40B4-BE49-F238E27FC236}">
                <a16:creationId xmlns:a16="http://schemas.microsoft.com/office/drawing/2014/main" id="{DA82CC25-62A2-4714-ADC5-7FF315A18435}"/>
              </a:ext>
            </a:extLst>
          </p:cNvPr>
          <p:cNvSpPr>
            <a:spLocks noGrp="1"/>
          </p:cNvSpPr>
          <p:nvPr>
            <p:ph type="sldNum" sz="quarter" idx="12"/>
          </p:nvPr>
        </p:nvSpPr>
        <p:spPr/>
        <p:txBody>
          <a:bodyPr/>
          <a:lstStyle/>
          <a:p>
            <a:fld id="{8989B26D-46E2-4309-90BC-03C9738F98D4}" type="slidenum">
              <a:rPr lang="en-US" smtClean="0"/>
              <a:t>16</a:t>
            </a:fld>
            <a:endParaRPr lang="en-US"/>
          </a:p>
        </p:txBody>
      </p:sp>
      <p:sp>
        <p:nvSpPr>
          <p:cNvPr id="14" name="Title 1">
            <a:extLst>
              <a:ext uri="{FF2B5EF4-FFF2-40B4-BE49-F238E27FC236}">
                <a16:creationId xmlns:a16="http://schemas.microsoft.com/office/drawing/2014/main" id="{7ADBD67F-5213-4471-8607-FF1C94581BA3}"/>
              </a:ext>
            </a:extLst>
          </p:cNvPr>
          <p:cNvSpPr txBox="1">
            <a:spLocks/>
          </p:cNvSpPr>
          <p:nvPr/>
        </p:nvSpPr>
        <p:spPr>
          <a:xfrm>
            <a:off x="977774" y="1768"/>
            <a:ext cx="11214226" cy="74475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Safe, Clean Water Program </a:t>
            </a:r>
          </a:p>
        </p:txBody>
      </p:sp>
    </p:spTree>
    <p:extLst>
      <p:ext uri="{BB962C8B-B14F-4D97-AF65-F5344CB8AC3E}">
        <p14:creationId xmlns:p14="http://schemas.microsoft.com/office/powerpoint/2010/main" val="2265956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38C5869-CC70-46B8-926C-D9CE847446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89B26D-46E2-4309-90BC-03C9738F98D4}" type="slidenum">
              <a:rPr kumimoji="0" lang="en-US" sz="24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4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E6EAE2-3BAB-4618-A4A3-840978F3FEF4}"/>
              </a:ext>
            </a:extLst>
          </p:cNvPr>
          <p:cNvSpPr>
            <a:spLocks noGrp="1"/>
          </p:cNvSpPr>
          <p:nvPr>
            <p:ph type="title" idx="4294967295"/>
          </p:nvPr>
        </p:nvSpPr>
        <p:spPr>
          <a:xfrm>
            <a:off x="977900" y="3175"/>
            <a:ext cx="11214100" cy="741363"/>
          </a:xfrm>
        </p:spPr>
        <p:txBody>
          <a:bodyPr/>
          <a:lstStyle/>
          <a:p>
            <a:r>
              <a:rPr lang="en-US" sz="4400" dirty="0"/>
              <a:t>Stakeholder Process</a:t>
            </a:r>
            <a:endParaRPr lang="en-US" sz="4400" dirty="0">
              <a:latin typeface="+mj-lt"/>
              <a:cs typeface="+mj-cs"/>
            </a:endParaRPr>
          </a:p>
        </p:txBody>
      </p:sp>
      <p:sp>
        <p:nvSpPr>
          <p:cNvPr id="6" name="Rectangle: Rounded Corners 5">
            <a:extLst>
              <a:ext uri="{FF2B5EF4-FFF2-40B4-BE49-F238E27FC236}">
                <a16:creationId xmlns:a16="http://schemas.microsoft.com/office/drawing/2014/main" id="{FF979A99-9173-4B23-AFCD-2DE909042D5A}"/>
              </a:ext>
            </a:extLst>
          </p:cNvPr>
          <p:cNvSpPr/>
          <p:nvPr/>
        </p:nvSpPr>
        <p:spPr>
          <a:xfrm>
            <a:off x="223935" y="2626061"/>
            <a:ext cx="638019" cy="317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SAC 1</a:t>
            </a:r>
          </a:p>
        </p:txBody>
      </p:sp>
      <p:sp>
        <p:nvSpPr>
          <p:cNvPr id="8" name="Rectangle: Rounded Corners 7">
            <a:extLst>
              <a:ext uri="{FF2B5EF4-FFF2-40B4-BE49-F238E27FC236}">
                <a16:creationId xmlns:a16="http://schemas.microsoft.com/office/drawing/2014/main" id="{6BCFA4AC-C10E-45A0-94E6-304BA9FEC44B}"/>
              </a:ext>
            </a:extLst>
          </p:cNvPr>
          <p:cNvSpPr/>
          <p:nvPr/>
        </p:nvSpPr>
        <p:spPr>
          <a:xfrm>
            <a:off x="1687826" y="2626061"/>
            <a:ext cx="638340" cy="317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SAC 3</a:t>
            </a:r>
          </a:p>
        </p:txBody>
      </p:sp>
      <p:sp>
        <p:nvSpPr>
          <p:cNvPr id="9" name="Rectangle: Rounded Corners 8">
            <a:extLst>
              <a:ext uri="{FF2B5EF4-FFF2-40B4-BE49-F238E27FC236}">
                <a16:creationId xmlns:a16="http://schemas.microsoft.com/office/drawing/2014/main" id="{24C35176-59CC-44BB-A2F7-F40ED8ECA2E6}"/>
              </a:ext>
            </a:extLst>
          </p:cNvPr>
          <p:cNvSpPr/>
          <p:nvPr/>
        </p:nvSpPr>
        <p:spPr>
          <a:xfrm>
            <a:off x="2419931" y="2626061"/>
            <a:ext cx="638019" cy="317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SAC 4</a:t>
            </a:r>
          </a:p>
        </p:txBody>
      </p:sp>
      <p:sp>
        <p:nvSpPr>
          <p:cNvPr id="10" name="Rectangle: Rounded Corners 9">
            <a:extLst>
              <a:ext uri="{FF2B5EF4-FFF2-40B4-BE49-F238E27FC236}">
                <a16:creationId xmlns:a16="http://schemas.microsoft.com/office/drawing/2014/main" id="{F52720A1-CD61-4A85-BF18-AB5528CEEEFF}"/>
              </a:ext>
            </a:extLst>
          </p:cNvPr>
          <p:cNvSpPr/>
          <p:nvPr/>
        </p:nvSpPr>
        <p:spPr>
          <a:xfrm>
            <a:off x="955720" y="2626061"/>
            <a:ext cx="638340" cy="317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SAC 2</a:t>
            </a:r>
          </a:p>
        </p:txBody>
      </p:sp>
      <p:sp>
        <p:nvSpPr>
          <p:cNvPr id="15" name="Rectangle: Rounded Corners 14">
            <a:extLst>
              <a:ext uri="{FF2B5EF4-FFF2-40B4-BE49-F238E27FC236}">
                <a16:creationId xmlns:a16="http://schemas.microsoft.com/office/drawing/2014/main" id="{1E31E16A-913B-49F9-8254-50F9C21C5878}"/>
              </a:ext>
            </a:extLst>
          </p:cNvPr>
          <p:cNvSpPr/>
          <p:nvPr/>
        </p:nvSpPr>
        <p:spPr>
          <a:xfrm>
            <a:off x="4341044" y="2626061"/>
            <a:ext cx="654210" cy="317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SAC 5</a:t>
            </a:r>
          </a:p>
        </p:txBody>
      </p:sp>
      <p:sp>
        <p:nvSpPr>
          <p:cNvPr id="20" name="Rectangle: Rounded Corners 19">
            <a:extLst>
              <a:ext uri="{FF2B5EF4-FFF2-40B4-BE49-F238E27FC236}">
                <a16:creationId xmlns:a16="http://schemas.microsoft.com/office/drawing/2014/main" id="{406BA1F5-3180-4795-8295-0F7148A3CD85}"/>
              </a:ext>
            </a:extLst>
          </p:cNvPr>
          <p:cNvSpPr/>
          <p:nvPr/>
        </p:nvSpPr>
        <p:spPr>
          <a:xfrm>
            <a:off x="6200047" y="2626061"/>
            <a:ext cx="647338" cy="317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SAC 6</a:t>
            </a:r>
          </a:p>
        </p:txBody>
      </p:sp>
      <p:grpSp>
        <p:nvGrpSpPr>
          <p:cNvPr id="27" name="Group 26">
            <a:extLst>
              <a:ext uri="{FF2B5EF4-FFF2-40B4-BE49-F238E27FC236}">
                <a16:creationId xmlns:a16="http://schemas.microsoft.com/office/drawing/2014/main" id="{D006927B-6365-4642-8E4E-3F09B40C6184}"/>
              </a:ext>
            </a:extLst>
          </p:cNvPr>
          <p:cNvGrpSpPr/>
          <p:nvPr/>
        </p:nvGrpSpPr>
        <p:grpSpPr>
          <a:xfrm>
            <a:off x="7147777" y="2421658"/>
            <a:ext cx="980914" cy="726616"/>
            <a:chOff x="6727375" y="2803055"/>
            <a:chExt cx="1152782" cy="970057"/>
          </a:xfrm>
        </p:grpSpPr>
        <p:sp>
          <p:nvSpPr>
            <p:cNvPr id="21" name="Rectangle: Rounded Corners 20">
              <a:extLst>
                <a:ext uri="{FF2B5EF4-FFF2-40B4-BE49-F238E27FC236}">
                  <a16:creationId xmlns:a16="http://schemas.microsoft.com/office/drawing/2014/main" id="{45018982-A99A-445E-AD27-183FC29BA45C}"/>
                </a:ext>
              </a:extLst>
            </p:cNvPr>
            <p:cNvSpPr/>
            <p:nvPr/>
          </p:nvSpPr>
          <p:spPr>
            <a:xfrm>
              <a:off x="6727375" y="2803055"/>
              <a:ext cx="1152781" cy="372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Workshop</a:t>
              </a:r>
            </a:p>
          </p:txBody>
        </p:sp>
        <p:sp>
          <p:nvSpPr>
            <p:cNvPr id="22" name="Rectangle: Rounded Corners 21">
              <a:extLst>
                <a:ext uri="{FF2B5EF4-FFF2-40B4-BE49-F238E27FC236}">
                  <a16:creationId xmlns:a16="http://schemas.microsoft.com/office/drawing/2014/main" id="{1764AE86-4C99-4DD1-848F-5B621CA45D07}"/>
                </a:ext>
              </a:extLst>
            </p:cNvPr>
            <p:cNvSpPr/>
            <p:nvPr/>
          </p:nvSpPr>
          <p:spPr>
            <a:xfrm>
              <a:off x="6727375" y="3400802"/>
              <a:ext cx="1152782" cy="372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Workshop</a:t>
              </a:r>
            </a:p>
          </p:txBody>
        </p:sp>
      </p:grpSp>
      <p:sp>
        <p:nvSpPr>
          <p:cNvPr id="23" name="Rectangle: Rounded Corners 22">
            <a:extLst>
              <a:ext uri="{FF2B5EF4-FFF2-40B4-BE49-F238E27FC236}">
                <a16:creationId xmlns:a16="http://schemas.microsoft.com/office/drawing/2014/main" id="{AAF759E6-6CF3-451C-9C8F-814823C1BA7A}"/>
              </a:ext>
            </a:extLst>
          </p:cNvPr>
          <p:cNvSpPr/>
          <p:nvPr/>
        </p:nvSpPr>
        <p:spPr>
          <a:xfrm>
            <a:off x="10955951" y="2425830"/>
            <a:ext cx="955585" cy="718272"/>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Public Hearing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July 15</a:t>
            </a:r>
            <a:r>
              <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8" name="Arrow: Curved Up 27">
            <a:extLst>
              <a:ext uri="{FF2B5EF4-FFF2-40B4-BE49-F238E27FC236}">
                <a16:creationId xmlns:a16="http://schemas.microsoft.com/office/drawing/2014/main" id="{474DDFF6-E202-4364-83BF-6B877CD53931}"/>
              </a:ext>
            </a:extLst>
          </p:cNvPr>
          <p:cNvSpPr/>
          <p:nvPr/>
        </p:nvSpPr>
        <p:spPr>
          <a:xfrm>
            <a:off x="511217" y="2967943"/>
            <a:ext cx="810830" cy="21214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Arrow: Curved Up 28">
            <a:extLst>
              <a:ext uri="{FF2B5EF4-FFF2-40B4-BE49-F238E27FC236}">
                <a16:creationId xmlns:a16="http://schemas.microsoft.com/office/drawing/2014/main" id="{F7C13CCF-D01A-4A56-976B-C306BFE2D915}"/>
              </a:ext>
            </a:extLst>
          </p:cNvPr>
          <p:cNvSpPr/>
          <p:nvPr/>
        </p:nvSpPr>
        <p:spPr>
          <a:xfrm>
            <a:off x="2065172" y="2945189"/>
            <a:ext cx="810830" cy="21214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Arrow: Curved Up 29">
            <a:extLst>
              <a:ext uri="{FF2B5EF4-FFF2-40B4-BE49-F238E27FC236}">
                <a16:creationId xmlns:a16="http://schemas.microsoft.com/office/drawing/2014/main" id="{2A0E9AEA-FA4F-4CC3-B875-72DF6BB24FB4}"/>
              </a:ext>
            </a:extLst>
          </p:cNvPr>
          <p:cNvSpPr/>
          <p:nvPr/>
        </p:nvSpPr>
        <p:spPr>
          <a:xfrm flipV="1">
            <a:off x="1282411" y="2392194"/>
            <a:ext cx="810830" cy="21214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5791B73-8BEA-43D9-A8FD-CF0178D7BCBC}"/>
              </a:ext>
            </a:extLst>
          </p:cNvPr>
          <p:cNvSpPr/>
          <p:nvPr/>
        </p:nvSpPr>
        <p:spPr>
          <a:xfrm>
            <a:off x="3203873" y="1997143"/>
            <a:ext cx="979715" cy="1575647"/>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Arrow: Right 33">
            <a:extLst>
              <a:ext uri="{FF2B5EF4-FFF2-40B4-BE49-F238E27FC236}">
                <a16:creationId xmlns:a16="http://schemas.microsoft.com/office/drawing/2014/main" id="{200B599D-6152-44D1-983D-0F0734AE0783}"/>
              </a:ext>
            </a:extLst>
          </p:cNvPr>
          <p:cNvSpPr/>
          <p:nvPr/>
        </p:nvSpPr>
        <p:spPr>
          <a:xfrm>
            <a:off x="8386051" y="2678895"/>
            <a:ext cx="734382" cy="212143"/>
          </a:xfrm>
          <a:prstGeom prst="rightArrow">
            <a:avLst/>
          </a:prstGeom>
          <a:solidFill>
            <a:schemeClr val="accent1"/>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300AE328-CCEC-4C33-A6CF-BD178C8FD9CF}"/>
              </a:ext>
            </a:extLst>
          </p:cNvPr>
          <p:cNvSpPr/>
          <p:nvPr/>
        </p:nvSpPr>
        <p:spPr>
          <a:xfrm>
            <a:off x="6899118" y="1032574"/>
            <a:ext cx="1890625" cy="81848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Comment Period</a:t>
            </a:r>
          </a:p>
        </p:txBody>
      </p:sp>
      <p:sp>
        <p:nvSpPr>
          <p:cNvPr id="40" name="Arrow: Bent 39">
            <a:extLst>
              <a:ext uri="{FF2B5EF4-FFF2-40B4-BE49-F238E27FC236}">
                <a16:creationId xmlns:a16="http://schemas.microsoft.com/office/drawing/2014/main" id="{13A474B2-182C-4AD3-BDAD-DB59FC495AE8}"/>
              </a:ext>
            </a:extLst>
          </p:cNvPr>
          <p:cNvSpPr/>
          <p:nvPr/>
        </p:nvSpPr>
        <p:spPr>
          <a:xfrm>
            <a:off x="2725718" y="2002765"/>
            <a:ext cx="441341" cy="58901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Arrow: Bent 40">
            <a:extLst>
              <a:ext uri="{FF2B5EF4-FFF2-40B4-BE49-F238E27FC236}">
                <a16:creationId xmlns:a16="http://schemas.microsoft.com/office/drawing/2014/main" id="{B49FB76E-1B58-491F-A24A-746E8C3E7127}"/>
              </a:ext>
            </a:extLst>
          </p:cNvPr>
          <p:cNvSpPr/>
          <p:nvPr/>
        </p:nvSpPr>
        <p:spPr>
          <a:xfrm flipV="1">
            <a:off x="4622079" y="2984184"/>
            <a:ext cx="441341" cy="58901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Arrow: Bent 41">
            <a:extLst>
              <a:ext uri="{FF2B5EF4-FFF2-40B4-BE49-F238E27FC236}">
                <a16:creationId xmlns:a16="http://schemas.microsoft.com/office/drawing/2014/main" id="{02AD8DDF-7E9F-4EDA-A296-276790405C56}"/>
              </a:ext>
            </a:extLst>
          </p:cNvPr>
          <p:cNvSpPr/>
          <p:nvPr/>
        </p:nvSpPr>
        <p:spPr>
          <a:xfrm rot="5400000">
            <a:off x="6195414" y="2078543"/>
            <a:ext cx="351689" cy="48983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Arrow: Bent 43">
            <a:extLst>
              <a:ext uri="{FF2B5EF4-FFF2-40B4-BE49-F238E27FC236}">
                <a16:creationId xmlns:a16="http://schemas.microsoft.com/office/drawing/2014/main" id="{C7E15AC8-8EEC-4368-B909-7A350CB723DE}"/>
              </a:ext>
            </a:extLst>
          </p:cNvPr>
          <p:cNvSpPr/>
          <p:nvPr/>
        </p:nvSpPr>
        <p:spPr>
          <a:xfrm flipV="1">
            <a:off x="6427716" y="2992209"/>
            <a:ext cx="441341" cy="35057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5ABDE794-7FBF-4646-B205-3BFE2EF788B9}"/>
              </a:ext>
            </a:extLst>
          </p:cNvPr>
          <p:cNvSpPr/>
          <p:nvPr/>
        </p:nvSpPr>
        <p:spPr>
          <a:xfrm>
            <a:off x="6963315" y="2326034"/>
            <a:ext cx="1349839" cy="917864"/>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C4038848-22B5-4AF6-B26C-097FB4464558}"/>
              </a:ext>
            </a:extLst>
          </p:cNvPr>
          <p:cNvGrpSpPr/>
          <p:nvPr/>
        </p:nvGrpSpPr>
        <p:grpSpPr>
          <a:xfrm>
            <a:off x="3397548" y="2120589"/>
            <a:ext cx="592364" cy="1328755"/>
            <a:chOff x="3342566" y="2535863"/>
            <a:chExt cx="592364" cy="1328755"/>
          </a:xfrm>
        </p:grpSpPr>
        <p:sp>
          <p:nvSpPr>
            <p:cNvPr id="11" name="Rectangle: Rounded Corners 10">
              <a:extLst>
                <a:ext uri="{FF2B5EF4-FFF2-40B4-BE49-F238E27FC236}">
                  <a16:creationId xmlns:a16="http://schemas.microsoft.com/office/drawing/2014/main" id="{9FBD9EA9-4EBF-4FBE-8E24-DA46795845DB}"/>
                </a:ext>
              </a:extLst>
            </p:cNvPr>
            <p:cNvSpPr/>
            <p:nvPr/>
          </p:nvSpPr>
          <p:spPr>
            <a:xfrm>
              <a:off x="3342566" y="2535863"/>
              <a:ext cx="592364" cy="25685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Gov.</a:t>
              </a:r>
            </a:p>
          </p:txBody>
        </p:sp>
        <p:sp>
          <p:nvSpPr>
            <p:cNvPr id="46" name="Rectangle: Rounded Corners 45">
              <a:extLst>
                <a:ext uri="{FF2B5EF4-FFF2-40B4-BE49-F238E27FC236}">
                  <a16:creationId xmlns:a16="http://schemas.microsoft.com/office/drawing/2014/main" id="{B75CADF0-EB9F-473B-8162-B490BE5806EB}"/>
                </a:ext>
              </a:extLst>
            </p:cNvPr>
            <p:cNvSpPr/>
            <p:nvPr/>
          </p:nvSpPr>
          <p:spPr>
            <a:xfrm>
              <a:off x="3342566" y="2893164"/>
              <a:ext cx="592364" cy="25685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Proj</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7" name="Rectangle: Rounded Corners 46">
              <a:extLst>
                <a:ext uri="{FF2B5EF4-FFF2-40B4-BE49-F238E27FC236}">
                  <a16:creationId xmlns:a16="http://schemas.microsoft.com/office/drawing/2014/main" id="{993C4361-F119-4825-B6BE-F4DFCF36806A}"/>
                </a:ext>
              </a:extLst>
            </p:cNvPr>
            <p:cNvSpPr/>
            <p:nvPr/>
          </p:nvSpPr>
          <p:spPr>
            <a:xfrm>
              <a:off x="3342566" y="3250465"/>
              <a:ext cx="592364" cy="25685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DESI</a:t>
              </a:r>
            </a:p>
          </p:txBody>
        </p:sp>
        <p:sp>
          <p:nvSpPr>
            <p:cNvPr id="48" name="Rectangle: Rounded Corners 47">
              <a:extLst>
                <a:ext uri="{FF2B5EF4-FFF2-40B4-BE49-F238E27FC236}">
                  <a16:creationId xmlns:a16="http://schemas.microsoft.com/office/drawing/2014/main" id="{0ADA8F0A-B1C1-497A-8FF9-C2A2D3768579}"/>
                </a:ext>
              </a:extLst>
            </p:cNvPr>
            <p:cNvSpPr/>
            <p:nvPr/>
          </p:nvSpPr>
          <p:spPr>
            <a:xfrm>
              <a:off x="3342566" y="3607767"/>
              <a:ext cx="592364" cy="25685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Cred.</a:t>
              </a:r>
            </a:p>
          </p:txBody>
        </p:sp>
      </p:grpSp>
      <p:sp>
        <p:nvSpPr>
          <p:cNvPr id="55" name="Arrow: Bent 54">
            <a:extLst>
              <a:ext uri="{FF2B5EF4-FFF2-40B4-BE49-F238E27FC236}">
                <a16:creationId xmlns:a16="http://schemas.microsoft.com/office/drawing/2014/main" id="{72262002-2DBD-4EDB-A516-E5DAC6898087}"/>
              </a:ext>
            </a:extLst>
          </p:cNvPr>
          <p:cNvSpPr/>
          <p:nvPr/>
        </p:nvSpPr>
        <p:spPr>
          <a:xfrm rot="5400000">
            <a:off x="4334257" y="2033083"/>
            <a:ext cx="351689" cy="48983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F7B9EBEF-23E9-4ED8-AE55-9F6FFB92AE8C}"/>
              </a:ext>
            </a:extLst>
          </p:cNvPr>
          <p:cNvSpPr/>
          <p:nvPr/>
        </p:nvSpPr>
        <p:spPr>
          <a:xfrm>
            <a:off x="2931880" y="3615087"/>
            <a:ext cx="1523701" cy="5650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Subcommittee Meeting 1</a:t>
            </a:r>
          </a:p>
        </p:txBody>
      </p:sp>
      <p:sp>
        <p:nvSpPr>
          <p:cNvPr id="57" name="Rectangle: Rounded Corners 56">
            <a:extLst>
              <a:ext uri="{FF2B5EF4-FFF2-40B4-BE49-F238E27FC236}">
                <a16:creationId xmlns:a16="http://schemas.microsoft.com/office/drawing/2014/main" id="{27177530-09C6-45C0-817A-691F4F1AE7AA}"/>
              </a:ext>
            </a:extLst>
          </p:cNvPr>
          <p:cNvSpPr/>
          <p:nvPr/>
        </p:nvSpPr>
        <p:spPr>
          <a:xfrm>
            <a:off x="4813060" y="3615087"/>
            <a:ext cx="1523701" cy="5650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Subcommittee Meeting 2</a:t>
            </a:r>
          </a:p>
        </p:txBody>
      </p:sp>
      <p:sp>
        <p:nvSpPr>
          <p:cNvPr id="43" name="Rectangle: Rounded Corners 19">
            <a:extLst>
              <a:ext uri="{FF2B5EF4-FFF2-40B4-BE49-F238E27FC236}">
                <a16:creationId xmlns:a16="http://schemas.microsoft.com/office/drawing/2014/main" id="{406BA1F5-3180-4795-8295-0F7148A3CD85}"/>
              </a:ext>
            </a:extLst>
          </p:cNvPr>
          <p:cNvSpPr/>
          <p:nvPr/>
        </p:nvSpPr>
        <p:spPr>
          <a:xfrm>
            <a:off x="9172561" y="2546197"/>
            <a:ext cx="1040572" cy="4775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SAC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May 30th</a:t>
            </a:r>
          </a:p>
        </p:txBody>
      </p:sp>
      <p:sp>
        <p:nvSpPr>
          <p:cNvPr id="58" name="Arrow: Right 33">
            <a:extLst>
              <a:ext uri="{FF2B5EF4-FFF2-40B4-BE49-F238E27FC236}">
                <a16:creationId xmlns:a16="http://schemas.microsoft.com/office/drawing/2014/main" id="{200B599D-6152-44D1-983D-0F0734AE0783}"/>
              </a:ext>
            </a:extLst>
          </p:cNvPr>
          <p:cNvSpPr/>
          <p:nvPr/>
        </p:nvSpPr>
        <p:spPr>
          <a:xfrm>
            <a:off x="10241831" y="2678895"/>
            <a:ext cx="714120" cy="212143"/>
          </a:xfrm>
          <a:prstGeom prst="rightArrow">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D9036709-667E-48D6-AFC5-B10D7BA11D7E}"/>
              </a:ext>
            </a:extLst>
          </p:cNvPr>
          <p:cNvSpPr/>
          <p:nvPr/>
        </p:nvSpPr>
        <p:spPr>
          <a:xfrm>
            <a:off x="5085054" y="1997143"/>
            <a:ext cx="979715" cy="1575647"/>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1CE30A94-3BF6-4F34-B2D6-91633CDAE7DA}"/>
              </a:ext>
            </a:extLst>
          </p:cNvPr>
          <p:cNvGrpSpPr/>
          <p:nvPr/>
        </p:nvGrpSpPr>
        <p:grpSpPr>
          <a:xfrm>
            <a:off x="5278729" y="2120589"/>
            <a:ext cx="592364" cy="1328755"/>
            <a:chOff x="3342566" y="2535863"/>
            <a:chExt cx="592364" cy="1328755"/>
          </a:xfrm>
        </p:grpSpPr>
        <p:sp>
          <p:nvSpPr>
            <p:cNvPr id="61" name="Rectangle: Rounded Corners 60">
              <a:extLst>
                <a:ext uri="{FF2B5EF4-FFF2-40B4-BE49-F238E27FC236}">
                  <a16:creationId xmlns:a16="http://schemas.microsoft.com/office/drawing/2014/main" id="{0AC851E9-E0FC-4011-B79C-9509A9A25C28}"/>
                </a:ext>
              </a:extLst>
            </p:cNvPr>
            <p:cNvSpPr/>
            <p:nvPr/>
          </p:nvSpPr>
          <p:spPr>
            <a:xfrm>
              <a:off x="3342566" y="2535863"/>
              <a:ext cx="592364" cy="25685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Gov.</a:t>
              </a:r>
            </a:p>
          </p:txBody>
        </p:sp>
        <p:sp>
          <p:nvSpPr>
            <p:cNvPr id="62" name="Rectangle: Rounded Corners 61">
              <a:extLst>
                <a:ext uri="{FF2B5EF4-FFF2-40B4-BE49-F238E27FC236}">
                  <a16:creationId xmlns:a16="http://schemas.microsoft.com/office/drawing/2014/main" id="{52C715FA-BAE8-422B-9CC1-165FC4C5790C}"/>
                </a:ext>
              </a:extLst>
            </p:cNvPr>
            <p:cNvSpPr/>
            <p:nvPr/>
          </p:nvSpPr>
          <p:spPr>
            <a:xfrm>
              <a:off x="3342566" y="2893164"/>
              <a:ext cx="592364" cy="25685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Proj</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63" name="Rectangle: Rounded Corners 62">
              <a:extLst>
                <a:ext uri="{FF2B5EF4-FFF2-40B4-BE49-F238E27FC236}">
                  <a16:creationId xmlns:a16="http://schemas.microsoft.com/office/drawing/2014/main" id="{4B88A7ED-4568-476A-B0E1-6772447479BD}"/>
                </a:ext>
              </a:extLst>
            </p:cNvPr>
            <p:cNvSpPr/>
            <p:nvPr/>
          </p:nvSpPr>
          <p:spPr>
            <a:xfrm>
              <a:off x="3342566" y="3250465"/>
              <a:ext cx="592364" cy="25685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DESI</a:t>
              </a:r>
            </a:p>
          </p:txBody>
        </p:sp>
        <p:sp>
          <p:nvSpPr>
            <p:cNvPr id="64" name="Rectangle: Rounded Corners 63">
              <a:extLst>
                <a:ext uri="{FF2B5EF4-FFF2-40B4-BE49-F238E27FC236}">
                  <a16:creationId xmlns:a16="http://schemas.microsoft.com/office/drawing/2014/main" id="{2D8DB7EF-7557-4435-98A2-2D6BE6976CA9}"/>
                </a:ext>
              </a:extLst>
            </p:cNvPr>
            <p:cNvSpPr/>
            <p:nvPr/>
          </p:nvSpPr>
          <p:spPr>
            <a:xfrm>
              <a:off x="3342566" y="3607767"/>
              <a:ext cx="592364" cy="256851"/>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Cred.</a:t>
              </a:r>
            </a:p>
          </p:txBody>
        </p:sp>
      </p:grpSp>
      <p:sp>
        <p:nvSpPr>
          <p:cNvPr id="49" name="Rectangle: Rounded Corners 48">
            <a:extLst>
              <a:ext uri="{FF2B5EF4-FFF2-40B4-BE49-F238E27FC236}">
                <a16:creationId xmlns:a16="http://schemas.microsoft.com/office/drawing/2014/main" id="{8209CA4E-F2FF-49FF-A83B-9C0ECE7F4B67}"/>
              </a:ext>
            </a:extLst>
          </p:cNvPr>
          <p:cNvSpPr/>
          <p:nvPr/>
        </p:nvSpPr>
        <p:spPr>
          <a:xfrm>
            <a:off x="9173518" y="1032574"/>
            <a:ext cx="1890625" cy="818480"/>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Comment Period</a:t>
            </a:r>
          </a:p>
        </p:txBody>
      </p:sp>
      <p:sp>
        <p:nvSpPr>
          <p:cNvPr id="54" name="TextBox 53">
            <a:extLst>
              <a:ext uri="{FF2B5EF4-FFF2-40B4-BE49-F238E27FC236}">
                <a16:creationId xmlns:a16="http://schemas.microsoft.com/office/drawing/2014/main" id="{DC096FB3-C483-4F55-AE8D-13732FA80E33}"/>
              </a:ext>
            </a:extLst>
          </p:cNvPr>
          <p:cNvSpPr txBox="1"/>
          <p:nvPr/>
        </p:nvSpPr>
        <p:spPr>
          <a:xfrm>
            <a:off x="2394044" y="4737171"/>
            <a:ext cx="7406662" cy="1938992"/>
          </a:xfrm>
          <a:prstGeom prst="rect">
            <a:avLst/>
          </a:prstGeom>
          <a:noFill/>
          <a:effectLst>
            <a:outerShdw blurRad="76200" dir="18900000" sy="23000" kx="-1200000" algn="bl" rotWithShape="0">
              <a:prstClr val="black">
                <a:alpha val="20000"/>
              </a:prstClr>
            </a:outerShdw>
          </a:effectLst>
        </p:spPr>
        <p:txBody>
          <a:bodyPr wrap="square" rtlCol="0">
            <a:spAutoFit/>
          </a:bodyPr>
          <a:lstStyle/>
          <a:p>
            <a:pPr marL="457200" marR="0" lvl="0" indent="-457200"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2400" dirty="0">
                <a:solidFill>
                  <a:schemeClr val="tx2"/>
                </a:solidFill>
                <a:latin typeface="Calibri" panose="020F0502020204030204"/>
              </a:rPr>
              <a:t>16 meetings of the Stakeholder Advisory Committee</a:t>
            </a:r>
          </a:p>
          <a:p>
            <a:pPr marL="457200" marR="0" lvl="0" indent="-457200"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2400" dirty="0">
                <a:solidFill>
                  <a:schemeClr val="tx2"/>
                </a:solidFill>
                <a:latin typeface="Calibri" panose="020F0502020204030204"/>
              </a:rPr>
              <a:t>2 public Comment periods</a:t>
            </a:r>
          </a:p>
          <a:p>
            <a:pPr marL="457200" marR="0" lvl="0" indent="-457200"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2400" dirty="0">
                <a:solidFill>
                  <a:schemeClr val="tx2"/>
                </a:solidFill>
                <a:latin typeface="Calibri" panose="020F0502020204030204"/>
              </a:rPr>
              <a:t>&gt;100 written comment letters</a:t>
            </a:r>
          </a:p>
          <a:p>
            <a:pPr marL="457200" marR="0" lvl="0" indent="-457200"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2400" dirty="0">
                <a:solidFill>
                  <a:schemeClr val="tx2"/>
                </a:solidFill>
                <a:latin typeface="Calibri" panose="020F0502020204030204"/>
              </a:rPr>
              <a:t>&gt;100 public comments during the public hearing, many of which were in support of the measure</a:t>
            </a:r>
            <a:endParaRPr kumimoji="0" lang="en-US" sz="2000" b="1" i="0" u="none" strike="noStrike" kern="1200" cap="none" spc="0" normalizeH="0" baseline="0" noProof="0" dirty="0">
              <a:solidFill>
                <a:schemeClr val="tx2"/>
              </a:solidFill>
              <a:effectLst/>
              <a:uLnTx/>
              <a:uFillTx/>
              <a:latin typeface="Calibri" panose="020F0502020204030204"/>
            </a:endParaRPr>
          </a:p>
        </p:txBody>
      </p:sp>
      <p:sp>
        <p:nvSpPr>
          <p:cNvPr id="66" name="Title 3">
            <a:extLst>
              <a:ext uri="{FF2B5EF4-FFF2-40B4-BE49-F238E27FC236}">
                <a16:creationId xmlns:a16="http://schemas.microsoft.com/office/drawing/2014/main" id="{9EC4E74F-7696-4C1C-BEE3-C53C57C34C7C}"/>
              </a:ext>
            </a:extLst>
          </p:cNvPr>
          <p:cNvSpPr txBox="1">
            <a:spLocks/>
          </p:cNvSpPr>
          <p:nvPr/>
        </p:nvSpPr>
        <p:spPr>
          <a:xfrm>
            <a:off x="1271558" y="4333939"/>
            <a:ext cx="7398512" cy="496868"/>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566738" algn="l">
              <a:lnSpc>
                <a:spcPct val="100000"/>
              </a:lnSpc>
              <a:spcBef>
                <a:spcPts val="0"/>
              </a:spcBef>
              <a:buClr>
                <a:srgbClr val="3D6585"/>
              </a:buClr>
              <a:defRPr/>
            </a:pPr>
            <a:r>
              <a:rPr lang="en-US" sz="2800" b="0" dirty="0">
                <a:solidFill>
                  <a:schemeClr val="tx2"/>
                </a:solidFill>
                <a:latin typeface="Calibri" panose="020F0502020204030204"/>
                <a:ea typeface="+mn-ea"/>
                <a:cs typeface="+mn-cs"/>
              </a:rPr>
              <a:t>Program Development</a:t>
            </a:r>
          </a:p>
        </p:txBody>
      </p:sp>
      <p:grpSp>
        <p:nvGrpSpPr>
          <p:cNvPr id="14" name="Group 13">
            <a:extLst>
              <a:ext uri="{FF2B5EF4-FFF2-40B4-BE49-F238E27FC236}">
                <a16:creationId xmlns:a16="http://schemas.microsoft.com/office/drawing/2014/main" id="{3A3E6969-2172-4929-93B0-302524848F7D}"/>
              </a:ext>
            </a:extLst>
          </p:cNvPr>
          <p:cNvGrpSpPr/>
          <p:nvPr/>
        </p:nvGrpSpPr>
        <p:grpSpPr>
          <a:xfrm>
            <a:off x="9638771" y="1757734"/>
            <a:ext cx="960120" cy="170291"/>
            <a:chOff x="9638771" y="2357624"/>
            <a:chExt cx="960120" cy="170291"/>
          </a:xfrm>
        </p:grpSpPr>
        <p:cxnSp>
          <p:nvCxnSpPr>
            <p:cNvPr id="4" name="Straight Connector 3">
              <a:extLst>
                <a:ext uri="{FF2B5EF4-FFF2-40B4-BE49-F238E27FC236}">
                  <a16:creationId xmlns:a16="http://schemas.microsoft.com/office/drawing/2014/main" id="{203C90DD-7BED-453E-884D-F4026F886D37}"/>
                </a:ext>
              </a:extLst>
            </p:cNvPr>
            <p:cNvCxnSpPr/>
            <p:nvPr/>
          </p:nvCxnSpPr>
          <p:spPr>
            <a:xfrm>
              <a:off x="9641681" y="2450306"/>
              <a:ext cx="957210"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DA7360DF-8031-4732-A2D5-2E71AEAD345E}"/>
                </a:ext>
              </a:extLst>
            </p:cNvPr>
            <p:cNvCxnSpPr/>
            <p:nvPr/>
          </p:nvCxnSpPr>
          <p:spPr>
            <a:xfrm>
              <a:off x="9638771" y="2357624"/>
              <a:ext cx="0" cy="170291"/>
            </a:xfrm>
            <a:prstGeom prst="line">
              <a:avLst/>
            </a:prstGeom>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D5B6CEDF-81A7-49C9-89CD-AB0985DB142A}"/>
                </a:ext>
              </a:extLst>
            </p:cNvPr>
            <p:cNvCxnSpPr/>
            <p:nvPr/>
          </p:nvCxnSpPr>
          <p:spPr>
            <a:xfrm>
              <a:off x="10598891" y="2357624"/>
              <a:ext cx="0" cy="170291"/>
            </a:xfrm>
            <a:prstGeom prst="line">
              <a:avLst/>
            </a:prstGeom>
          </p:spPr>
          <p:style>
            <a:lnRef idx="3">
              <a:schemeClr val="dk1"/>
            </a:lnRef>
            <a:fillRef idx="0">
              <a:schemeClr val="dk1"/>
            </a:fillRef>
            <a:effectRef idx="2">
              <a:schemeClr val="dk1"/>
            </a:effectRef>
            <a:fontRef idx="minor">
              <a:schemeClr val="tx1"/>
            </a:fontRef>
          </p:style>
        </p:cxnSp>
      </p:grpSp>
      <p:grpSp>
        <p:nvGrpSpPr>
          <p:cNvPr id="68" name="Group 67">
            <a:extLst>
              <a:ext uri="{FF2B5EF4-FFF2-40B4-BE49-F238E27FC236}">
                <a16:creationId xmlns:a16="http://schemas.microsoft.com/office/drawing/2014/main" id="{C2330470-DB1E-476A-BFE9-4AC3D5825846}"/>
              </a:ext>
            </a:extLst>
          </p:cNvPr>
          <p:cNvGrpSpPr/>
          <p:nvPr/>
        </p:nvGrpSpPr>
        <p:grpSpPr>
          <a:xfrm>
            <a:off x="6869057" y="1762083"/>
            <a:ext cx="1950747" cy="170291"/>
            <a:chOff x="9638771" y="2357624"/>
            <a:chExt cx="960120" cy="170291"/>
          </a:xfrm>
        </p:grpSpPr>
        <p:cxnSp>
          <p:nvCxnSpPr>
            <p:cNvPr id="69" name="Straight Connector 68">
              <a:extLst>
                <a:ext uri="{FF2B5EF4-FFF2-40B4-BE49-F238E27FC236}">
                  <a16:creationId xmlns:a16="http://schemas.microsoft.com/office/drawing/2014/main" id="{2A659EC9-D8E6-4C3B-8FD8-A8F4762EEEB4}"/>
                </a:ext>
              </a:extLst>
            </p:cNvPr>
            <p:cNvCxnSpPr/>
            <p:nvPr/>
          </p:nvCxnSpPr>
          <p:spPr>
            <a:xfrm>
              <a:off x="9641681" y="2450306"/>
              <a:ext cx="957210" cy="0"/>
            </a:xfrm>
            <a:prstGeom prst="line">
              <a:avLst/>
            </a:prstGeom>
          </p:spPr>
          <p:style>
            <a:lnRef idx="3">
              <a:schemeClr val="dk1"/>
            </a:lnRef>
            <a:fillRef idx="0">
              <a:schemeClr val="dk1"/>
            </a:fillRef>
            <a:effectRef idx="2">
              <a:schemeClr val="dk1"/>
            </a:effectRef>
            <a:fontRef idx="minor">
              <a:schemeClr val="tx1"/>
            </a:fontRef>
          </p:style>
        </p:cxnSp>
        <p:cxnSp>
          <p:nvCxnSpPr>
            <p:cNvPr id="70" name="Straight Connector 69">
              <a:extLst>
                <a:ext uri="{FF2B5EF4-FFF2-40B4-BE49-F238E27FC236}">
                  <a16:creationId xmlns:a16="http://schemas.microsoft.com/office/drawing/2014/main" id="{F15FA8A9-B53B-4010-9581-D97E5033FC02}"/>
                </a:ext>
              </a:extLst>
            </p:cNvPr>
            <p:cNvCxnSpPr/>
            <p:nvPr/>
          </p:nvCxnSpPr>
          <p:spPr>
            <a:xfrm>
              <a:off x="9638771" y="2357624"/>
              <a:ext cx="0" cy="170291"/>
            </a:xfrm>
            <a:prstGeom prst="line">
              <a:avLst/>
            </a:prstGeom>
          </p:spPr>
          <p:style>
            <a:lnRef idx="3">
              <a:schemeClr val="dk1"/>
            </a:lnRef>
            <a:fillRef idx="0">
              <a:schemeClr val="dk1"/>
            </a:fillRef>
            <a:effectRef idx="2">
              <a:schemeClr val="dk1"/>
            </a:effectRef>
            <a:fontRef idx="minor">
              <a:schemeClr val="tx1"/>
            </a:fontRef>
          </p:style>
        </p:cxnSp>
        <p:cxnSp>
          <p:nvCxnSpPr>
            <p:cNvPr id="71" name="Straight Connector 70">
              <a:extLst>
                <a:ext uri="{FF2B5EF4-FFF2-40B4-BE49-F238E27FC236}">
                  <a16:creationId xmlns:a16="http://schemas.microsoft.com/office/drawing/2014/main" id="{81FD3A19-4579-4DEE-B3A5-0C43238975F4}"/>
                </a:ext>
              </a:extLst>
            </p:cNvPr>
            <p:cNvCxnSpPr/>
            <p:nvPr/>
          </p:nvCxnSpPr>
          <p:spPr>
            <a:xfrm>
              <a:off x="10598891" y="2357624"/>
              <a:ext cx="0" cy="170291"/>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942290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A49739D-3B8B-4349-A11B-2923EC182189}" type="slidenum">
              <a:rPr lang="en-US" smtClean="0"/>
              <a:t>18</a:t>
            </a:fld>
            <a:endParaRPr lang="en-US"/>
          </a:p>
        </p:txBody>
      </p:sp>
      <p:pic>
        <p:nvPicPr>
          <p:cNvPr id="4" name="Picture 3"/>
          <p:cNvPicPr>
            <a:picLocks noChangeAspect="1"/>
          </p:cNvPicPr>
          <p:nvPr/>
        </p:nvPicPr>
        <p:blipFill rotWithShape="1">
          <a:blip r:embed="rId3"/>
          <a:srcRect l="18075" t="16618" r="20875" b="9333"/>
          <a:stretch/>
        </p:blipFill>
        <p:spPr>
          <a:xfrm>
            <a:off x="1689262" y="795528"/>
            <a:ext cx="8885897" cy="6062472"/>
          </a:xfrm>
          <a:prstGeom prst="rect">
            <a:avLst/>
          </a:prstGeom>
        </p:spPr>
      </p:pic>
      <p:sp>
        <p:nvSpPr>
          <p:cNvPr id="7" name="Title 1">
            <a:extLst>
              <a:ext uri="{FF2B5EF4-FFF2-40B4-BE49-F238E27FC236}">
                <a16:creationId xmlns:a16="http://schemas.microsoft.com/office/drawing/2014/main" id="{87171B4E-24DD-4CD8-B17B-810FBC9D6F28}"/>
              </a:ext>
            </a:extLst>
          </p:cNvPr>
          <p:cNvSpPr txBox="1">
            <a:spLocks/>
          </p:cNvSpPr>
          <p:nvPr/>
        </p:nvSpPr>
        <p:spPr>
          <a:xfrm>
            <a:off x="977774" y="1"/>
            <a:ext cx="11214226" cy="74475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Regional Program Flow Chart</a:t>
            </a:r>
          </a:p>
        </p:txBody>
      </p:sp>
    </p:spTree>
    <p:extLst>
      <p:ext uri="{BB962C8B-B14F-4D97-AF65-F5344CB8AC3E}">
        <p14:creationId xmlns:p14="http://schemas.microsoft.com/office/powerpoint/2010/main" val="3703479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146DDF-15F9-4C6B-8F56-D4A4835F014E}"/>
              </a:ext>
            </a:extLst>
          </p:cNvPr>
          <p:cNvSpPr>
            <a:spLocks noGrp="1"/>
          </p:cNvSpPr>
          <p:nvPr>
            <p:ph type="sldNum" sz="quarter" idx="12"/>
          </p:nvPr>
        </p:nvSpPr>
        <p:spPr/>
        <p:txBody>
          <a:bodyPr/>
          <a:lstStyle/>
          <a:p>
            <a:fld id="{8989B26D-46E2-4309-90BC-03C9738F98D4}" type="slidenum">
              <a:rPr lang="en-US" smtClean="0"/>
              <a:t>19</a:t>
            </a:fld>
            <a:endParaRPr lang="en-US"/>
          </a:p>
        </p:txBody>
      </p:sp>
      <p:sp>
        <p:nvSpPr>
          <p:cNvPr id="3" name="Rectangle 2">
            <a:extLst>
              <a:ext uri="{FF2B5EF4-FFF2-40B4-BE49-F238E27FC236}">
                <a16:creationId xmlns:a16="http://schemas.microsoft.com/office/drawing/2014/main" id="{991FD482-8ED8-468C-96C7-AB159CB247D5}"/>
              </a:ext>
            </a:extLst>
          </p:cNvPr>
          <p:cNvSpPr/>
          <p:nvPr/>
        </p:nvSpPr>
        <p:spPr>
          <a:xfrm>
            <a:off x="2222500" y="6365916"/>
            <a:ext cx="8242827" cy="261610"/>
          </a:xfrm>
          <a:prstGeom prst="rect">
            <a:avLst/>
          </a:prstGeom>
        </p:spPr>
        <p:txBody>
          <a:bodyPr wrap="square">
            <a:spAutoFit/>
          </a:bodyPr>
          <a:lstStyle/>
          <a:p>
            <a:pPr lvl="0"/>
            <a:r>
              <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rPr>
              <a:t>Seven Municipal membership seats determined by impermeable area in the Watershed area (100% Watershed land area ÷ 7 seats = ~14%)</a:t>
            </a:r>
            <a:endPar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87171B4E-24DD-4CD8-B17B-810FBC9D6F28}"/>
              </a:ext>
            </a:extLst>
          </p:cNvPr>
          <p:cNvSpPr txBox="1">
            <a:spLocks/>
          </p:cNvSpPr>
          <p:nvPr/>
        </p:nvSpPr>
        <p:spPr>
          <a:xfrm>
            <a:off x="977774" y="1"/>
            <a:ext cx="11214226" cy="74475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rPr>
              <a:t>Regional Program-Watershed Area Steering Committee Membership</a:t>
            </a:r>
          </a:p>
        </p:txBody>
      </p:sp>
      <p:pic>
        <p:nvPicPr>
          <p:cNvPr id="6" name="Picture 5"/>
          <p:cNvPicPr>
            <a:picLocks noChangeAspect="1"/>
          </p:cNvPicPr>
          <p:nvPr/>
        </p:nvPicPr>
        <p:blipFill>
          <a:blip r:embed="rId3"/>
          <a:stretch>
            <a:fillRect/>
          </a:stretch>
        </p:blipFill>
        <p:spPr>
          <a:xfrm>
            <a:off x="1190888" y="825585"/>
            <a:ext cx="10306050" cy="5540331"/>
          </a:xfrm>
          <a:prstGeom prst="rect">
            <a:avLst/>
          </a:prstGeom>
        </p:spPr>
      </p:pic>
    </p:spTree>
    <p:extLst>
      <p:ext uri="{BB962C8B-B14F-4D97-AF65-F5344CB8AC3E}">
        <p14:creationId xmlns:p14="http://schemas.microsoft.com/office/powerpoint/2010/main" val="303378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35C612-BB4B-42F1-B819-C2B57ABE4F6D}"/>
              </a:ext>
            </a:extLst>
          </p:cNvPr>
          <p:cNvSpPr>
            <a:spLocks noGrp="1"/>
          </p:cNvSpPr>
          <p:nvPr>
            <p:ph type="sldNum" sz="quarter" idx="12"/>
          </p:nvPr>
        </p:nvSpPr>
        <p:spPr/>
        <p:txBody>
          <a:bodyPr/>
          <a:lstStyle/>
          <a:p>
            <a:fld id="{8989B26D-46E2-4309-90BC-03C9738F98D4}" type="slidenum">
              <a:rPr lang="en-US" smtClean="0"/>
              <a:t>2</a:t>
            </a:fld>
            <a:endParaRPr lang="en-US"/>
          </a:p>
        </p:txBody>
      </p:sp>
      <p:sp>
        <p:nvSpPr>
          <p:cNvPr id="3" name="AutoShape 4" descr="Image result for facebook">
            <a:extLst>
              <a:ext uri="{FF2B5EF4-FFF2-40B4-BE49-F238E27FC236}">
                <a16:creationId xmlns:a16="http://schemas.microsoft.com/office/drawing/2014/main" id="{B539E584-AD08-4934-96EC-75FEBAB98FE1}"/>
              </a:ext>
            </a:extLst>
          </p:cNvPr>
          <p:cNvSpPr>
            <a:spLocks noChangeAspect="1" noChangeArrowheads="1"/>
          </p:cNvSpPr>
          <p:nvPr/>
        </p:nvSpPr>
        <p:spPr bwMode="auto">
          <a:xfrm>
            <a:off x="5578007" y="3150849"/>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4" name="TextBox 3">
            <a:extLst>
              <a:ext uri="{FF2B5EF4-FFF2-40B4-BE49-F238E27FC236}">
                <a16:creationId xmlns:a16="http://schemas.microsoft.com/office/drawing/2014/main" id="{F5D5205C-F69F-4C84-924E-08041B0DE1C2}"/>
              </a:ext>
            </a:extLst>
          </p:cNvPr>
          <p:cNvSpPr txBox="1"/>
          <p:nvPr/>
        </p:nvSpPr>
        <p:spPr>
          <a:xfrm>
            <a:off x="6345981" y="4131271"/>
            <a:ext cx="4838703" cy="1600438"/>
          </a:xfrm>
          <a:prstGeom prst="rect">
            <a:avLst/>
          </a:prstGeom>
          <a:noFill/>
        </p:spPr>
        <p:txBody>
          <a:bodyPr wrap="square" rtlCol="0">
            <a:spAutoFit/>
          </a:bodyPr>
          <a:lstStyle/>
          <a:p>
            <a:pPr marL="0" lvl="1">
              <a:defRPr/>
            </a:pPr>
            <a:r>
              <a:rPr lang="en-US" sz="4000" b="1" dirty="0"/>
              <a:t>LA County: </a:t>
            </a:r>
            <a:br>
              <a:rPr lang="en-US" sz="4000" dirty="0"/>
            </a:br>
            <a:r>
              <a:rPr lang="en-US" sz="4000" dirty="0"/>
              <a:t>11.5 million by 2025*</a:t>
            </a:r>
            <a:endParaRPr lang="en-US" sz="9600" dirty="0"/>
          </a:p>
          <a:p>
            <a:endParaRPr lang="en-US" dirty="0"/>
          </a:p>
        </p:txBody>
      </p:sp>
      <p:pic>
        <p:nvPicPr>
          <p:cNvPr id="5" name="Picture 2" descr="Related image">
            <a:extLst>
              <a:ext uri="{FF2B5EF4-FFF2-40B4-BE49-F238E27FC236}">
                <a16:creationId xmlns:a16="http://schemas.microsoft.com/office/drawing/2014/main" id="{D75ADE72-C027-49CB-AA80-3A0A09ED6D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0"/>
          <a:stretch/>
        </p:blipFill>
        <p:spPr bwMode="auto">
          <a:xfrm>
            <a:off x="1464742" y="4290889"/>
            <a:ext cx="4286132" cy="21644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5768E81-F754-4C29-86F5-F5E45CD4FA65}"/>
              </a:ext>
            </a:extLst>
          </p:cNvPr>
          <p:cNvSpPr/>
          <p:nvPr/>
        </p:nvSpPr>
        <p:spPr>
          <a:xfrm>
            <a:off x="8266761" y="5418412"/>
            <a:ext cx="2606419" cy="297454"/>
          </a:xfrm>
          <a:prstGeom prst="rect">
            <a:avLst/>
          </a:prstGeom>
        </p:spPr>
        <p:txBody>
          <a:bodyPr wrap="none">
            <a:spAutoFit/>
          </a:bodyPr>
          <a:lstStyle/>
          <a:p>
            <a:r>
              <a:rPr lang="en-US" sz="1333" dirty="0"/>
              <a:t>* California Department of Finance</a:t>
            </a:r>
          </a:p>
        </p:txBody>
      </p:sp>
      <p:sp>
        <p:nvSpPr>
          <p:cNvPr id="7" name="Title 1">
            <a:extLst>
              <a:ext uri="{FF2B5EF4-FFF2-40B4-BE49-F238E27FC236}">
                <a16:creationId xmlns:a16="http://schemas.microsoft.com/office/drawing/2014/main" id="{D09CF621-E535-4B19-AFEA-DFBA23194F8A}"/>
              </a:ext>
            </a:extLst>
          </p:cNvPr>
          <p:cNvSpPr txBox="1">
            <a:spLocks/>
          </p:cNvSpPr>
          <p:nvPr/>
        </p:nvSpPr>
        <p:spPr>
          <a:xfrm>
            <a:off x="977774" y="1"/>
            <a:ext cx="11214226" cy="74475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Los Angeles County</a:t>
            </a:r>
          </a:p>
        </p:txBody>
      </p:sp>
      <p:pic>
        <p:nvPicPr>
          <p:cNvPr id="9" name="Picture 2" descr="180503-PW-Dewall-097.jpg">
            <a:extLst>
              <a:ext uri="{FF2B5EF4-FFF2-40B4-BE49-F238E27FC236}">
                <a16:creationId xmlns:a16="http://schemas.microsoft.com/office/drawing/2014/main" id="{B2E2CD0C-17B7-406C-860A-4024031C3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902" y="1171620"/>
            <a:ext cx="4091329" cy="27105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homeless los angeles river">
            <a:extLst>
              <a:ext uri="{FF2B5EF4-FFF2-40B4-BE49-F238E27FC236}">
                <a16:creationId xmlns:a16="http://schemas.microsoft.com/office/drawing/2014/main" id="{F82A1643-932C-49EA-87DA-17696E84A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4741" y="1173041"/>
            <a:ext cx="4286132" cy="2709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237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Taxing Impermeable Area</a:t>
            </a:r>
          </a:p>
        </p:txBody>
      </p:sp>
      <p:sp>
        <p:nvSpPr>
          <p:cNvPr id="4" name="Slide Number Placeholder 3"/>
          <p:cNvSpPr>
            <a:spLocks noGrp="1"/>
          </p:cNvSpPr>
          <p:nvPr>
            <p:ph type="sldNum" sz="quarter" idx="12"/>
          </p:nvPr>
        </p:nvSpPr>
        <p:spPr/>
        <p:txBody>
          <a:bodyPr/>
          <a:lstStyle/>
          <a:p>
            <a:fld id="{8989B26D-46E2-4309-90BC-03C9738F98D4}" type="slidenum">
              <a:rPr lang="en-US" smtClean="0"/>
              <a:t>20</a:t>
            </a:fld>
            <a:endParaRPr lang="en-US"/>
          </a:p>
        </p:txBody>
      </p:sp>
      <p:sp>
        <p:nvSpPr>
          <p:cNvPr id="5" name="TextBox 4">
            <a:extLst>
              <a:ext uri="{FF2B5EF4-FFF2-40B4-BE49-F238E27FC236}">
                <a16:creationId xmlns:a16="http://schemas.microsoft.com/office/drawing/2014/main" id="{2229D7FE-899C-4269-BB9B-FBBC0624FB57}"/>
              </a:ext>
            </a:extLst>
          </p:cNvPr>
          <p:cNvSpPr txBox="1"/>
          <p:nvPr/>
        </p:nvSpPr>
        <p:spPr>
          <a:xfrm>
            <a:off x="2790681" y="812365"/>
            <a:ext cx="6943217" cy="553998"/>
          </a:xfrm>
          <a:prstGeom prst="rect">
            <a:avLst/>
          </a:prstGeom>
          <a:solidFill>
            <a:schemeClr val="bg1">
              <a:alpha val="74902"/>
            </a:schemeClr>
          </a:solidFill>
          <a:effectLst>
            <a:outerShdw blurRad="76200" dist="12700" dir="2700000" sy="-23000" kx="-800400" algn="bl" rotWithShape="0">
              <a:prstClr val="black">
                <a:alpha val="2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3D6585"/>
              </a:buClr>
              <a:buSzTx/>
              <a:buFontTx/>
              <a:buNone/>
              <a:tabLst/>
              <a:defRPr/>
            </a:pPr>
            <a:r>
              <a:rPr kumimoji="0" lang="en-US" sz="3000" b="1" i="0" u="none" strike="noStrike" kern="1200" cap="none" spc="0" normalizeH="0" baseline="0" noProof="0" dirty="0">
                <a:ln>
                  <a:noFill/>
                </a:ln>
                <a:solidFill>
                  <a:srgbClr val="173D45"/>
                </a:solidFill>
                <a:effectLst/>
                <a:uLnTx/>
                <a:uFillTx/>
                <a:latin typeface="Calibri" panose="020F0502020204030204"/>
                <a:ea typeface="+mn-ea"/>
                <a:cs typeface="+mn-cs"/>
              </a:rPr>
              <a:t>LA County Landcover Survey</a:t>
            </a:r>
          </a:p>
        </p:txBody>
      </p:sp>
      <p:sp>
        <p:nvSpPr>
          <p:cNvPr id="6" name="Arrow: Chevron 5">
            <a:extLst>
              <a:ext uri="{FF2B5EF4-FFF2-40B4-BE49-F238E27FC236}">
                <a16:creationId xmlns:a16="http://schemas.microsoft.com/office/drawing/2014/main" id="{B85FD084-1C94-4BB0-BDAA-2DA84789A155}"/>
              </a:ext>
            </a:extLst>
          </p:cNvPr>
          <p:cNvSpPr/>
          <p:nvPr/>
        </p:nvSpPr>
        <p:spPr>
          <a:xfrm rot="5400000">
            <a:off x="6053122" y="1458994"/>
            <a:ext cx="302104" cy="339880"/>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rrow: Chevron 8">
            <a:extLst>
              <a:ext uri="{FF2B5EF4-FFF2-40B4-BE49-F238E27FC236}">
                <a16:creationId xmlns:a16="http://schemas.microsoft.com/office/drawing/2014/main" id="{A063B9B1-E922-4542-A6B0-A37E6A356929}"/>
              </a:ext>
            </a:extLst>
          </p:cNvPr>
          <p:cNvSpPr/>
          <p:nvPr/>
        </p:nvSpPr>
        <p:spPr>
          <a:xfrm rot="5400000">
            <a:off x="6053122" y="4431547"/>
            <a:ext cx="302104" cy="339880"/>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E9B150F-2989-4C40-9298-940A3686EB8B}"/>
              </a:ext>
            </a:extLst>
          </p:cNvPr>
          <p:cNvGrpSpPr/>
          <p:nvPr/>
        </p:nvGrpSpPr>
        <p:grpSpPr>
          <a:xfrm>
            <a:off x="2790681" y="1869152"/>
            <a:ext cx="6943217" cy="2400657"/>
            <a:chOff x="1194598" y="2743364"/>
            <a:chExt cx="6943217" cy="2400657"/>
          </a:xfrm>
          <a:solidFill>
            <a:schemeClr val="bg1">
              <a:alpha val="75000"/>
            </a:schemeClr>
          </a:solidFill>
        </p:grpSpPr>
        <p:sp>
          <p:nvSpPr>
            <p:cNvPr id="9" name="TextBox 8">
              <a:extLst>
                <a:ext uri="{FF2B5EF4-FFF2-40B4-BE49-F238E27FC236}">
                  <a16:creationId xmlns:a16="http://schemas.microsoft.com/office/drawing/2014/main" id="{B23FE918-9DDA-4E9F-B511-75A0254C6B41}"/>
                </a:ext>
              </a:extLst>
            </p:cNvPr>
            <p:cNvSpPr txBox="1"/>
            <p:nvPr/>
          </p:nvSpPr>
          <p:spPr>
            <a:xfrm>
              <a:off x="1194598" y="2743364"/>
              <a:ext cx="6943217" cy="2400657"/>
            </a:xfrm>
            <a:prstGeom prst="rect">
              <a:avLst/>
            </a:prstGeom>
            <a:grpFill/>
            <a:effectLst>
              <a:outerShdw blurRad="76200" dist="12700" dir="2700000" sy="-23000" kx="-800400" algn="bl" rotWithShape="0">
                <a:prstClr val="black">
                  <a:alpha val="2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3D6585"/>
                </a:buClr>
                <a:buSzTx/>
                <a:buFontTx/>
                <a:buNone/>
                <a:tabLst/>
                <a:defRPr/>
              </a:pPr>
              <a:r>
                <a:rPr kumimoji="0" lang="en-US" sz="3000" b="1" i="0" u="none" strike="noStrike" kern="1200" cap="none" spc="0" normalizeH="0" baseline="0" noProof="0" dirty="0">
                  <a:ln>
                    <a:noFill/>
                  </a:ln>
                  <a:solidFill>
                    <a:srgbClr val="173D45"/>
                  </a:solidFill>
                  <a:effectLst/>
                  <a:uLnTx/>
                  <a:uFillTx/>
                  <a:latin typeface="Calibri" panose="020F0502020204030204"/>
                  <a:ea typeface="+mn-ea"/>
                  <a:cs typeface="+mn-cs"/>
                </a:rPr>
                <a:t>Identifies</a:t>
              </a:r>
            </a:p>
            <a:p>
              <a:pPr marL="0" marR="0" lvl="0" indent="0" algn="ctr" defTabSz="914400" rtl="0" eaLnBrk="1" fontAlgn="auto" latinLnBrk="0" hangingPunct="1">
                <a:lnSpc>
                  <a:spcPct val="100000"/>
                </a:lnSpc>
                <a:spcBef>
                  <a:spcPts val="0"/>
                </a:spcBef>
                <a:spcAft>
                  <a:spcPts val="0"/>
                </a:spcAft>
                <a:buClr>
                  <a:srgbClr val="3D6585"/>
                </a:buClr>
                <a:buSzTx/>
                <a:buFontTx/>
                <a:buNone/>
                <a:tabLst/>
                <a:defRPr/>
              </a:pPr>
              <a:endParaRPr kumimoji="0" lang="en-US" sz="3000" b="1" i="0" u="none" strike="noStrike" kern="1200" cap="none" spc="0" normalizeH="0" baseline="0" noProof="0" dirty="0">
                <a:ln>
                  <a:noFill/>
                </a:ln>
                <a:solidFill>
                  <a:srgbClr val="173D45"/>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3D6585"/>
                </a:buClr>
                <a:buSzTx/>
                <a:buFontTx/>
                <a:buNone/>
                <a:tabLst/>
                <a:defRPr/>
              </a:pPr>
              <a:endParaRPr kumimoji="0" lang="en-US" sz="3000" b="1" i="0" u="none" strike="noStrike" kern="1200" cap="none" spc="0" normalizeH="0" baseline="0" noProof="0" dirty="0">
                <a:ln>
                  <a:noFill/>
                </a:ln>
                <a:solidFill>
                  <a:srgbClr val="173D45"/>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3D6585"/>
                </a:buClr>
                <a:buSzTx/>
                <a:buFontTx/>
                <a:buNone/>
                <a:tabLst/>
                <a:defRPr/>
              </a:pPr>
              <a:endParaRPr kumimoji="0" lang="en-US" sz="3000" b="1" i="0" u="none" strike="noStrike" kern="1200" cap="none" spc="0" normalizeH="0" baseline="0" noProof="0" dirty="0">
                <a:ln>
                  <a:noFill/>
                </a:ln>
                <a:solidFill>
                  <a:srgbClr val="173D45"/>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3D6585"/>
                </a:buClr>
                <a:buSzTx/>
                <a:buFontTx/>
                <a:buNone/>
                <a:tabLst/>
                <a:defRPr/>
              </a:pPr>
              <a:endParaRPr kumimoji="0" lang="en-US" sz="2800" b="1" i="0" u="none" strike="noStrike" kern="1200" cap="none" spc="0" normalizeH="0" baseline="0" noProof="0" dirty="0">
                <a:ln>
                  <a:noFill/>
                </a:ln>
                <a:solidFill>
                  <a:srgbClr val="173D45"/>
                </a:solidFill>
                <a:effectLst/>
                <a:uLnTx/>
                <a:uFillTx/>
                <a:latin typeface="Calibri" panose="020F0502020204030204"/>
                <a:ea typeface="+mn-ea"/>
                <a:cs typeface="+mn-cs"/>
              </a:endParaRPr>
            </a:p>
          </p:txBody>
        </p:sp>
        <p:pic>
          <p:nvPicPr>
            <p:cNvPr id="10" name="Picture 2" descr="Image result for california vegetation">
              <a:extLst>
                <a:ext uri="{FF2B5EF4-FFF2-40B4-BE49-F238E27FC236}">
                  <a16:creationId xmlns:a16="http://schemas.microsoft.com/office/drawing/2014/main" id="{60DA114D-3C62-4817-80F4-7E5CAFC2401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411111" y="3380137"/>
              <a:ext cx="1083733" cy="108615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4" descr="Image result for soil">
              <a:extLst>
                <a:ext uri="{FF2B5EF4-FFF2-40B4-BE49-F238E27FC236}">
                  <a16:creationId xmlns:a16="http://schemas.microsoft.com/office/drawing/2014/main" id="{0ECB1FEC-5222-4991-A6F1-F6D06A6FF8D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41648" y="3374572"/>
              <a:ext cx="1094428" cy="109728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6" descr="Image result for elmer avenue green street project">
              <a:extLst>
                <a:ext uri="{FF2B5EF4-FFF2-40B4-BE49-F238E27FC236}">
                  <a16:creationId xmlns:a16="http://schemas.microsoft.com/office/drawing/2014/main" id="{46117764-CCB7-4636-AB41-9773C47F179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082880" y="3374572"/>
              <a:ext cx="1128888" cy="109728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8" descr="Image result for elmer avenue green street project">
              <a:extLst>
                <a:ext uri="{FF2B5EF4-FFF2-40B4-BE49-F238E27FC236}">
                  <a16:creationId xmlns:a16="http://schemas.microsoft.com/office/drawing/2014/main" id="{59DDD1AD-AAED-4FB9-8A4F-6E355734E64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458572" y="3374572"/>
              <a:ext cx="1128888" cy="109728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433C24E-A8BB-497D-BEB5-5F73ED679E1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34264" y="3369693"/>
              <a:ext cx="1097280" cy="110703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grpSp>
      <p:sp>
        <p:nvSpPr>
          <p:cNvPr id="15" name="TextBox 14">
            <a:extLst>
              <a:ext uri="{FF2B5EF4-FFF2-40B4-BE49-F238E27FC236}">
                <a16:creationId xmlns:a16="http://schemas.microsoft.com/office/drawing/2014/main" id="{56D92524-A40E-43F2-A50A-E1221B624827}"/>
              </a:ext>
            </a:extLst>
          </p:cNvPr>
          <p:cNvSpPr txBox="1"/>
          <p:nvPr/>
        </p:nvSpPr>
        <p:spPr>
          <a:xfrm>
            <a:off x="2875621" y="3699109"/>
            <a:ext cx="13002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VEGETATION</a:t>
            </a:r>
          </a:p>
        </p:txBody>
      </p:sp>
      <p:sp>
        <p:nvSpPr>
          <p:cNvPr id="16" name="TextBox 15">
            <a:extLst>
              <a:ext uri="{FF2B5EF4-FFF2-40B4-BE49-F238E27FC236}">
                <a16:creationId xmlns:a16="http://schemas.microsoft.com/office/drawing/2014/main" id="{A6C91745-25D4-457A-96A8-1F54D7AE436A}"/>
              </a:ext>
            </a:extLst>
          </p:cNvPr>
          <p:cNvSpPr txBox="1"/>
          <p:nvPr/>
        </p:nvSpPr>
        <p:spPr>
          <a:xfrm>
            <a:off x="4556563" y="3699109"/>
            <a:ext cx="6576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SOIL</a:t>
            </a:r>
          </a:p>
        </p:txBody>
      </p:sp>
      <p:sp>
        <p:nvSpPr>
          <p:cNvPr id="17" name="TextBox 16">
            <a:extLst>
              <a:ext uri="{FF2B5EF4-FFF2-40B4-BE49-F238E27FC236}">
                <a16:creationId xmlns:a16="http://schemas.microsoft.com/office/drawing/2014/main" id="{976A914C-A6A6-46AB-9070-ABAD64273BD6}"/>
              </a:ext>
            </a:extLst>
          </p:cNvPr>
          <p:cNvSpPr txBox="1"/>
          <p:nvPr/>
        </p:nvSpPr>
        <p:spPr>
          <a:xfrm>
            <a:off x="5556912" y="3699109"/>
            <a:ext cx="12945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STRUCTURES</a:t>
            </a:r>
          </a:p>
        </p:txBody>
      </p:sp>
      <p:sp>
        <p:nvSpPr>
          <p:cNvPr id="18" name="TextBox 17">
            <a:extLst>
              <a:ext uri="{FF2B5EF4-FFF2-40B4-BE49-F238E27FC236}">
                <a16:creationId xmlns:a16="http://schemas.microsoft.com/office/drawing/2014/main" id="{615A3B82-470B-4332-9985-1C45C767ED44}"/>
              </a:ext>
            </a:extLst>
          </p:cNvPr>
          <p:cNvSpPr txBox="1"/>
          <p:nvPr/>
        </p:nvSpPr>
        <p:spPr>
          <a:xfrm>
            <a:off x="7014912" y="3699109"/>
            <a:ext cx="11617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PAVEMENT</a:t>
            </a:r>
          </a:p>
        </p:txBody>
      </p:sp>
      <p:sp>
        <p:nvSpPr>
          <p:cNvPr id="19" name="TextBox 18">
            <a:extLst>
              <a:ext uri="{FF2B5EF4-FFF2-40B4-BE49-F238E27FC236}">
                <a16:creationId xmlns:a16="http://schemas.microsoft.com/office/drawing/2014/main" id="{83EA768F-D899-40F1-91AB-CAFD271959FA}"/>
              </a:ext>
            </a:extLst>
          </p:cNvPr>
          <p:cNvSpPr txBox="1"/>
          <p:nvPr/>
        </p:nvSpPr>
        <p:spPr>
          <a:xfrm>
            <a:off x="8557351" y="3699109"/>
            <a:ext cx="7966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OTHER</a:t>
            </a:r>
          </a:p>
        </p:txBody>
      </p:sp>
      <p:sp>
        <p:nvSpPr>
          <p:cNvPr id="20" name="TextBox 19">
            <a:extLst>
              <a:ext uri="{FF2B5EF4-FFF2-40B4-BE49-F238E27FC236}">
                <a16:creationId xmlns:a16="http://schemas.microsoft.com/office/drawing/2014/main" id="{10B0AA11-CFE5-4E17-882C-4063011D7C16}"/>
              </a:ext>
            </a:extLst>
          </p:cNvPr>
          <p:cNvSpPr txBox="1"/>
          <p:nvPr/>
        </p:nvSpPr>
        <p:spPr>
          <a:xfrm>
            <a:off x="2790681" y="4864058"/>
            <a:ext cx="6943217" cy="1477328"/>
          </a:xfrm>
          <a:prstGeom prst="rect">
            <a:avLst/>
          </a:prstGeom>
          <a:solidFill>
            <a:schemeClr val="bg1">
              <a:alpha val="74902"/>
            </a:schemeClr>
          </a:solidFill>
          <a:effectLst>
            <a:outerShdw blurRad="76200" dist="12700" dir="2700000" sy="-23000" kx="-800400" algn="bl" rotWithShape="0">
              <a:prstClr val="black">
                <a:alpha val="2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3D6585"/>
              </a:buClr>
              <a:buSzTx/>
              <a:buFontTx/>
              <a:buNone/>
              <a:tabLst/>
              <a:defRPr/>
            </a:pPr>
            <a:r>
              <a:rPr kumimoji="0" lang="en-US" sz="3000" b="1" i="0" u="none" strike="noStrike" kern="1200" cap="none" spc="0" normalizeH="0" baseline="0" noProof="0" dirty="0">
                <a:ln>
                  <a:noFill/>
                </a:ln>
                <a:solidFill>
                  <a:srgbClr val="173D45"/>
                </a:solidFill>
                <a:effectLst/>
                <a:uLnTx/>
                <a:uFillTx/>
                <a:latin typeface="Calibri" panose="020F0502020204030204"/>
                <a:ea typeface="+mn-ea"/>
                <a:cs typeface="+mn-cs"/>
              </a:rPr>
              <a:t>Calculate Impermeable Area</a:t>
            </a:r>
          </a:p>
          <a:p>
            <a:pPr marL="0" marR="0" lvl="0" indent="0" algn="ctr" defTabSz="914400" rtl="0" eaLnBrk="1" fontAlgn="auto" latinLnBrk="0" hangingPunct="1">
              <a:lnSpc>
                <a:spcPct val="100000"/>
              </a:lnSpc>
              <a:spcBef>
                <a:spcPts val="0"/>
              </a:spcBef>
              <a:spcAft>
                <a:spcPts val="0"/>
              </a:spcAft>
              <a:buClr>
                <a:srgbClr val="3D6585"/>
              </a:buClr>
              <a:buSzTx/>
              <a:buFontTx/>
              <a:buNone/>
              <a:tabLst/>
              <a:defRPr/>
            </a:pPr>
            <a:endParaRPr kumimoji="0" lang="en-US" sz="3000" b="1" i="0" u="none" strike="noStrike" kern="1200" cap="none" spc="0" normalizeH="0" baseline="0" noProof="0" dirty="0">
              <a:ln>
                <a:noFill/>
              </a:ln>
              <a:solidFill>
                <a:srgbClr val="173D45"/>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3D6585"/>
              </a:buClr>
              <a:buSzTx/>
              <a:buFontTx/>
              <a:buNone/>
              <a:tabLst/>
              <a:defRPr/>
            </a:pPr>
            <a:endParaRPr kumimoji="0" lang="en-US" sz="3000" b="1" i="0" u="none" strike="noStrike" kern="1200" cap="none" spc="0" normalizeH="0" baseline="0" noProof="0" dirty="0">
              <a:ln>
                <a:noFill/>
              </a:ln>
              <a:solidFill>
                <a:srgbClr val="173D45"/>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8773B4F-9B87-4880-A45E-875D6E7314C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894283" y="5340431"/>
            <a:ext cx="6758796" cy="943551"/>
          </a:xfrm>
          <a:prstGeom prst="rect">
            <a:avLst/>
          </a:prstGeom>
          <a:ln>
            <a:noFill/>
          </a:ln>
        </p:spPr>
      </p:pic>
      <p:pic>
        <p:nvPicPr>
          <p:cNvPr id="22" name="Picture 21">
            <a:extLst>
              <a:ext uri="{FF2B5EF4-FFF2-40B4-BE49-F238E27FC236}">
                <a16:creationId xmlns:a16="http://schemas.microsoft.com/office/drawing/2014/main" id="{1D6D3BA3-9F0C-450A-A233-FD2991C5258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95091" y="6040121"/>
            <a:ext cx="408467" cy="487722"/>
          </a:xfrm>
          <a:prstGeom prst="rect">
            <a:avLst/>
          </a:prstGeom>
        </p:spPr>
      </p:pic>
    </p:spTree>
    <p:extLst>
      <p:ext uri="{BB962C8B-B14F-4D97-AF65-F5344CB8AC3E}">
        <p14:creationId xmlns:p14="http://schemas.microsoft.com/office/powerpoint/2010/main" val="3018006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79CB33D-FC98-42EE-B238-66175FC2B4C9}"/>
              </a:ext>
            </a:extLst>
          </p:cNvPr>
          <p:cNvSpPr>
            <a:spLocks noGrp="1"/>
          </p:cNvSpPr>
          <p:nvPr>
            <p:ph type="sldNum" sz="quarter" idx="12"/>
          </p:nvPr>
        </p:nvSpPr>
        <p:spPr/>
        <p:txBody>
          <a:bodyPr/>
          <a:lstStyle/>
          <a:p>
            <a:fld id="{2A49739D-3B8B-4349-A11B-2923EC182189}" type="slidenum">
              <a:rPr lang="en-US" smtClean="0"/>
              <a:t>21</a:t>
            </a:fld>
            <a:endParaRPr lang="en-US"/>
          </a:p>
        </p:txBody>
      </p:sp>
      <p:pic>
        <p:nvPicPr>
          <p:cNvPr id="6" name="Picture 5">
            <a:extLst>
              <a:ext uri="{FF2B5EF4-FFF2-40B4-BE49-F238E27FC236}">
                <a16:creationId xmlns:a16="http://schemas.microsoft.com/office/drawing/2014/main" id="{7BD1001E-2513-49A9-9F42-D2F20E7DF190}"/>
              </a:ext>
            </a:extLst>
          </p:cNvPr>
          <p:cNvPicPr/>
          <p:nvPr/>
        </p:nvPicPr>
        <p:blipFill rotWithShape="1">
          <a:blip r:embed="rId2"/>
          <a:srcRect l="39331" t="7658" r="24944" b="5878"/>
          <a:stretch/>
        </p:blipFill>
        <p:spPr bwMode="auto">
          <a:xfrm>
            <a:off x="3244645" y="0"/>
            <a:ext cx="5702710" cy="6858000"/>
          </a:xfrm>
          <a:prstGeom prst="rect">
            <a:avLst/>
          </a:prstGeom>
          <a:ln>
            <a:noFill/>
          </a:ln>
          <a:extLst>
            <a:ext uri="{53640926-AAD7-44D8-BBD7-CCE9431645EC}">
              <a14:shadowObscured xmlns:a14="http://schemas.microsoft.com/office/drawing/2010/main"/>
            </a:ext>
          </a:extLst>
        </p:spPr>
      </p:pic>
      <p:sp>
        <p:nvSpPr>
          <p:cNvPr id="4" name="Rectangle: Rounded Corners 3">
            <a:extLst>
              <a:ext uri="{FF2B5EF4-FFF2-40B4-BE49-F238E27FC236}">
                <a16:creationId xmlns:a16="http://schemas.microsoft.com/office/drawing/2014/main" id="{7BEF1DF0-7EFD-464E-A307-83D83A1C721A}"/>
              </a:ext>
            </a:extLst>
          </p:cNvPr>
          <p:cNvSpPr/>
          <p:nvPr/>
        </p:nvSpPr>
        <p:spPr>
          <a:xfrm>
            <a:off x="7736830" y="2788920"/>
            <a:ext cx="1112520" cy="431165"/>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100" b="1">
                <a:effectLst/>
                <a:ea typeface="Calibri" panose="020F0502020204030204" pitchFamily="34" charset="0"/>
                <a:cs typeface="Times New Roman" panose="02020603050405020304" pitchFamily="18" charset="0"/>
              </a:rPr>
              <a:t>Public Works</a:t>
            </a:r>
            <a:endParaRPr lang="en-US" sz="1100">
              <a:effectLst/>
              <a:ea typeface="Calibri" panose="020F0502020204030204" pitchFamily="34" charset="0"/>
              <a:cs typeface="Times New Roman" panose="02020603050405020304" pitchFamily="18" charset="0"/>
            </a:endParaRPr>
          </a:p>
        </p:txBody>
      </p:sp>
      <p:cxnSp>
        <p:nvCxnSpPr>
          <p:cNvPr id="7" name="Connector: Elbow 6">
            <a:extLst>
              <a:ext uri="{FF2B5EF4-FFF2-40B4-BE49-F238E27FC236}">
                <a16:creationId xmlns:a16="http://schemas.microsoft.com/office/drawing/2014/main" id="{112B2B82-7EDC-440A-865B-0812D732BA8E}"/>
              </a:ext>
            </a:extLst>
          </p:cNvPr>
          <p:cNvCxnSpPr/>
          <p:nvPr/>
        </p:nvCxnSpPr>
        <p:spPr>
          <a:xfrm flipH="1">
            <a:off x="6228070" y="2979420"/>
            <a:ext cx="1466215" cy="378460"/>
          </a:xfrm>
          <a:prstGeom prst="bentConnector3">
            <a:avLst>
              <a:gd name="adj1" fmla="val 99984"/>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 Box 4">
            <a:extLst>
              <a:ext uri="{FF2B5EF4-FFF2-40B4-BE49-F238E27FC236}">
                <a16:creationId xmlns:a16="http://schemas.microsoft.com/office/drawing/2014/main" id="{73D544A2-AB82-4720-8BF5-4B60BD9F5170}"/>
              </a:ext>
            </a:extLst>
          </p:cNvPr>
          <p:cNvSpPr txBox="1"/>
          <p:nvPr/>
        </p:nvSpPr>
        <p:spPr>
          <a:xfrm>
            <a:off x="7461240" y="3220720"/>
            <a:ext cx="1621155" cy="6464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Develops SCW Tax Amounts in coordination with Assessor &amp; ISD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Connector: Elbow 8">
            <a:extLst>
              <a:ext uri="{FF2B5EF4-FFF2-40B4-BE49-F238E27FC236}">
                <a16:creationId xmlns:a16="http://schemas.microsoft.com/office/drawing/2014/main" id="{001A182A-7D10-4176-8567-D6D11BBE0BA3}"/>
              </a:ext>
            </a:extLst>
          </p:cNvPr>
          <p:cNvCxnSpPr>
            <a:cxnSpLocks/>
          </p:cNvCxnSpPr>
          <p:nvPr/>
        </p:nvCxnSpPr>
        <p:spPr>
          <a:xfrm>
            <a:off x="6961177" y="2273710"/>
            <a:ext cx="1465898" cy="454250"/>
          </a:xfrm>
          <a:prstGeom prst="bentConnector3">
            <a:avLst>
              <a:gd name="adj1" fmla="val 99634"/>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56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82CC25-62A2-4714-ADC5-7FF315A18435}"/>
              </a:ext>
            </a:extLst>
          </p:cNvPr>
          <p:cNvSpPr>
            <a:spLocks noGrp="1"/>
          </p:cNvSpPr>
          <p:nvPr>
            <p:ph type="sldNum" sz="quarter" idx="12"/>
          </p:nvPr>
        </p:nvSpPr>
        <p:spPr/>
        <p:txBody>
          <a:bodyPr/>
          <a:lstStyle/>
          <a:p>
            <a:fld id="{8989B26D-46E2-4309-90BC-03C9738F98D4}" type="slidenum">
              <a:rPr lang="en-US" smtClean="0"/>
              <a:t>22</a:t>
            </a:fld>
            <a:endParaRPr lang="en-US" dirty="0"/>
          </a:p>
        </p:txBody>
      </p:sp>
      <p:sp>
        <p:nvSpPr>
          <p:cNvPr id="14" name="Title 1">
            <a:extLst>
              <a:ext uri="{FF2B5EF4-FFF2-40B4-BE49-F238E27FC236}">
                <a16:creationId xmlns:a16="http://schemas.microsoft.com/office/drawing/2014/main" id="{7ADBD67F-5213-4471-8607-FF1C94581BA3}"/>
              </a:ext>
            </a:extLst>
          </p:cNvPr>
          <p:cNvSpPr txBox="1">
            <a:spLocks/>
          </p:cNvSpPr>
          <p:nvPr/>
        </p:nvSpPr>
        <p:spPr>
          <a:xfrm>
            <a:off x="977774" y="1768"/>
            <a:ext cx="11214226" cy="74475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Safe, Clean Water Program – DAC populations</a:t>
            </a:r>
          </a:p>
        </p:txBody>
      </p:sp>
      <p:pic>
        <p:nvPicPr>
          <p:cNvPr id="2" name="Picture 1">
            <a:extLst>
              <a:ext uri="{FF2B5EF4-FFF2-40B4-BE49-F238E27FC236}">
                <a16:creationId xmlns:a16="http://schemas.microsoft.com/office/drawing/2014/main" id="{6A83A706-0815-4A1D-9BE1-86606A2BFEC7}"/>
              </a:ext>
            </a:extLst>
          </p:cNvPr>
          <p:cNvPicPr>
            <a:picLocks noChangeAspect="1"/>
          </p:cNvPicPr>
          <p:nvPr/>
        </p:nvPicPr>
        <p:blipFill>
          <a:blip r:embed="rId3"/>
          <a:stretch>
            <a:fillRect/>
          </a:stretch>
        </p:blipFill>
        <p:spPr>
          <a:xfrm>
            <a:off x="1219200" y="1208104"/>
            <a:ext cx="10134600" cy="4378310"/>
          </a:xfrm>
          <a:prstGeom prst="rect">
            <a:avLst/>
          </a:prstGeom>
        </p:spPr>
      </p:pic>
      <p:sp>
        <p:nvSpPr>
          <p:cNvPr id="4" name="TextBox 3"/>
          <p:cNvSpPr txBox="1"/>
          <p:nvPr/>
        </p:nvSpPr>
        <p:spPr>
          <a:xfrm>
            <a:off x="904875" y="5724826"/>
            <a:ext cx="10382250" cy="646331"/>
          </a:xfrm>
          <a:prstGeom prst="rect">
            <a:avLst/>
          </a:prstGeom>
          <a:noFill/>
        </p:spPr>
        <p:txBody>
          <a:bodyPr wrap="square" rtlCol="0">
            <a:spAutoFit/>
          </a:bodyPr>
          <a:lstStyle/>
          <a:p>
            <a:r>
              <a:rPr lang="en-US" i="1" dirty="0"/>
              <a:t>In the Regional Infrastructure program, funds for projects provided DAC Benefits must note be less than 110% of the ratio of the DAC population to the total population in each Watershed Area.</a:t>
            </a:r>
          </a:p>
        </p:txBody>
      </p:sp>
    </p:spTree>
    <p:extLst>
      <p:ext uri="{BB962C8B-B14F-4D97-AF65-F5344CB8AC3E}">
        <p14:creationId xmlns:p14="http://schemas.microsoft.com/office/powerpoint/2010/main" val="1055132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DF386365-2F09-4F55-94A9-02815C620C3D}"/>
              </a:ext>
            </a:extLst>
          </p:cNvPr>
          <p:cNvGrpSpPr/>
          <p:nvPr/>
        </p:nvGrpSpPr>
        <p:grpSpPr>
          <a:xfrm>
            <a:off x="242953" y="2478427"/>
            <a:ext cx="11629893" cy="573437"/>
            <a:chOff x="281053" y="3587109"/>
            <a:chExt cx="11629893" cy="573437"/>
          </a:xfrm>
        </p:grpSpPr>
        <p:grpSp>
          <p:nvGrpSpPr>
            <p:cNvPr id="78" name="Group 77">
              <a:extLst>
                <a:ext uri="{FF2B5EF4-FFF2-40B4-BE49-F238E27FC236}">
                  <a16:creationId xmlns:a16="http://schemas.microsoft.com/office/drawing/2014/main" id="{3B48CF8A-033E-41CC-BAE6-E5388519C6B0}"/>
                </a:ext>
              </a:extLst>
            </p:cNvPr>
            <p:cNvGrpSpPr/>
            <p:nvPr/>
          </p:nvGrpSpPr>
          <p:grpSpPr>
            <a:xfrm>
              <a:off x="281053" y="3939025"/>
              <a:ext cx="11629893" cy="221521"/>
              <a:chOff x="281053" y="3318239"/>
              <a:chExt cx="11629893" cy="221521"/>
            </a:xfrm>
          </p:grpSpPr>
          <p:sp>
            <p:nvSpPr>
              <p:cNvPr id="47" name="Freeform: Shape 46">
                <a:extLst>
                  <a:ext uri="{FF2B5EF4-FFF2-40B4-BE49-F238E27FC236}">
                    <a16:creationId xmlns:a16="http://schemas.microsoft.com/office/drawing/2014/main" id="{4AFCBFD2-B824-473C-AE20-508909ED8C2E}"/>
                  </a:ext>
                </a:extLst>
              </p:cNvPr>
              <p:cNvSpPr/>
              <p:nvPr/>
            </p:nvSpPr>
            <p:spPr>
              <a:xfrm>
                <a:off x="281053"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0 w 553804"/>
                  <a:gd name="connsiteY5"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804" h="221521">
                    <a:moveTo>
                      <a:pt x="0" y="0"/>
                    </a:moveTo>
                    <a:lnTo>
                      <a:pt x="443044" y="0"/>
                    </a:lnTo>
                    <a:lnTo>
                      <a:pt x="553804" y="110761"/>
                    </a:lnTo>
                    <a:lnTo>
                      <a:pt x="443044" y="221521"/>
                    </a:lnTo>
                    <a:lnTo>
                      <a:pt x="0" y="221521"/>
                    </a:lnTo>
                    <a:lnTo>
                      <a:pt x="0" y="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676" tIns="37338" rIns="7404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N</a:t>
                </a:r>
                <a:endParaRPr lang="en-US" sz="1400" b="1" kern="1200" dirty="0"/>
              </a:p>
            </p:txBody>
          </p:sp>
          <p:sp>
            <p:nvSpPr>
              <p:cNvPr id="48" name="Freeform: Shape 47">
                <a:extLst>
                  <a:ext uri="{FF2B5EF4-FFF2-40B4-BE49-F238E27FC236}">
                    <a16:creationId xmlns:a16="http://schemas.microsoft.com/office/drawing/2014/main" id="{1CEDCCA3-C860-4F4A-9031-0F294C21DE22}"/>
                  </a:ext>
                </a:extLst>
              </p:cNvPr>
              <p:cNvSpPr/>
              <p:nvPr/>
            </p:nvSpPr>
            <p:spPr>
              <a:xfrm>
                <a:off x="724096"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D</a:t>
                </a:r>
                <a:endParaRPr lang="en-US" sz="1400" b="1" kern="1200" dirty="0"/>
              </a:p>
            </p:txBody>
          </p:sp>
          <p:sp>
            <p:nvSpPr>
              <p:cNvPr id="49" name="Freeform: Shape 48">
                <a:extLst>
                  <a:ext uri="{FF2B5EF4-FFF2-40B4-BE49-F238E27FC236}">
                    <a16:creationId xmlns:a16="http://schemas.microsoft.com/office/drawing/2014/main" id="{875D6223-ECBA-4D89-8804-9567800D20B1}"/>
                  </a:ext>
                </a:extLst>
              </p:cNvPr>
              <p:cNvSpPr/>
              <p:nvPr/>
            </p:nvSpPr>
            <p:spPr>
              <a:xfrm>
                <a:off x="1167140"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J</a:t>
                </a:r>
                <a:endParaRPr lang="en-US" sz="1400" b="1" kern="1200" dirty="0"/>
              </a:p>
            </p:txBody>
          </p:sp>
          <p:sp>
            <p:nvSpPr>
              <p:cNvPr id="50" name="Freeform: Shape 49">
                <a:extLst>
                  <a:ext uri="{FF2B5EF4-FFF2-40B4-BE49-F238E27FC236}">
                    <a16:creationId xmlns:a16="http://schemas.microsoft.com/office/drawing/2014/main" id="{48FE9E27-E33F-492B-A685-E99A177FDC7C}"/>
                  </a:ext>
                </a:extLst>
              </p:cNvPr>
              <p:cNvSpPr/>
              <p:nvPr/>
            </p:nvSpPr>
            <p:spPr>
              <a:xfrm>
                <a:off x="1610183"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F</a:t>
                </a:r>
                <a:endParaRPr lang="en-US" sz="1400" b="1" kern="1200" dirty="0"/>
              </a:p>
            </p:txBody>
          </p:sp>
          <p:sp>
            <p:nvSpPr>
              <p:cNvPr id="51" name="Freeform: Shape 50">
                <a:extLst>
                  <a:ext uri="{FF2B5EF4-FFF2-40B4-BE49-F238E27FC236}">
                    <a16:creationId xmlns:a16="http://schemas.microsoft.com/office/drawing/2014/main" id="{0D5A3243-7F6B-4D47-98BA-3A63E1A3C630}"/>
                  </a:ext>
                </a:extLst>
              </p:cNvPr>
              <p:cNvSpPr/>
              <p:nvPr/>
            </p:nvSpPr>
            <p:spPr>
              <a:xfrm>
                <a:off x="2053227"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M</a:t>
                </a:r>
                <a:endParaRPr lang="en-US" sz="1400" b="1" kern="1200" dirty="0"/>
              </a:p>
            </p:txBody>
          </p:sp>
          <p:sp>
            <p:nvSpPr>
              <p:cNvPr id="52" name="Freeform: Shape 51">
                <a:extLst>
                  <a:ext uri="{FF2B5EF4-FFF2-40B4-BE49-F238E27FC236}">
                    <a16:creationId xmlns:a16="http://schemas.microsoft.com/office/drawing/2014/main" id="{6A98E66B-BD5F-41C1-9438-D2650F601343}"/>
                  </a:ext>
                </a:extLst>
              </p:cNvPr>
              <p:cNvSpPr/>
              <p:nvPr/>
            </p:nvSpPr>
            <p:spPr>
              <a:xfrm>
                <a:off x="2496270"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A</a:t>
                </a:r>
                <a:endParaRPr lang="en-US" sz="1400" b="1" kern="1200" dirty="0"/>
              </a:p>
            </p:txBody>
          </p:sp>
          <p:sp>
            <p:nvSpPr>
              <p:cNvPr id="53" name="Freeform: Shape 52">
                <a:extLst>
                  <a:ext uri="{FF2B5EF4-FFF2-40B4-BE49-F238E27FC236}">
                    <a16:creationId xmlns:a16="http://schemas.microsoft.com/office/drawing/2014/main" id="{FE57D7F3-E53E-4BD9-9C18-18053F1F4AC3}"/>
                  </a:ext>
                </a:extLst>
              </p:cNvPr>
              <p:cNvSpPr/>
              <p:nvPr/>
            </p:nvSpPr>
            <p:spPr>
              <a:xfrm>
                <a:off x="2939314"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M</a:t>
                </a:r>
                <a:endParaRPr lang="en-US" sz="1400" b="1" kern="1200" dirty="0"/>
              </a:p>
            </p:txBody>
          </p:sp>
          <p:sp>
            <p:nvSpPr>
              <p:cNvPr id="54" name="Freeform: Shape 53">
                <a:extLst>
                  <a:ext uri="{FF2B5EF4-FFF2-40B4-BE49-F238E27FC236}">
                    <a16:creationId xmlns:a16="http://schemas.microsoft.com/office/drawing/2014/main" id="{5E54DB32-0DAD-40E3-A9BC-15617C0AA3A4}"/>
                  </a:ext>
                </a:extLst>
              </p:cNvPr>
              <p:cNvSpPr/>
              <p:nvPr/>
            </p:nvSpPr>
            <p:spPr>
              <a:xfrm>
                <a:off x="3382358"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J</a:t>
                </a:r>
                <a:endParaRPr lang="en-US" sz="1400" b="1" kern="1200" dirty="0"/>
              </a:p>
            </p:txBody>
          </p:sp>
          <p:sp>
            <p:nvSpPr>
              <p:cNvPr id="55" name="Freeform: Shape 54">
                <a:extLst>
                  <a:ext uri="{FF2B5EF4-FFF2-40B4-BE49-F238E27FC236}">
                    <a16:creationId xmlns:a16="http://schemas.microsoft.com/office/drawing/2014/main" id="{585F692E-4105-40FC-BD16-CAB8F1D57BC7}"/>
                  </a:ext>
                </a:extLst>
              </p:cNvPr>
              <p:cNvSpPr/>
              <p:nvPr/>
            </p:nvSpPr>
            <p:spPr>
              <a:xfrm>
                <a:off x="3825401"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J</a:t>
                </a:r>
                <a:endParaRPr lang="en-US" sz="1400" b="1" kern="1200" dirty="0"/>
              </a:p>
            </p:txBody>
          </p:sp>
          <p:sp>
            <p:nvSpPr>
              <p:cNvPr id="56" name="Freeform: Shape 55">
                <a:extLst>
                  <a:ext uri="{FF2B5EF4-FFF2-40B4-BE49-F238E27FC236}">
                    <a16:creationId xmlns:a16="http://schemas.microsoft.com/office/drawing/2014/main" id="{2AF94C69-8B5F-4CC9-98C3-9676E5A554ED}"/>
                  </a:ext>
                </a:extLst>
              </p:cNvPr>
              <p:cNvSpPr/>
              <p:nvPr/>
            </p:nvSpPr>
            <p:spPr>
              <a:xfrm>
                <a:off x="4268445"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A</a:t>
                </a:r>
                <a:endParaRPr lang="en-US" sz="1400" b="1" kern="1200" dirty="0"/>
              </a:p>
            </p:txBody>
          </p:sp>
          <p:sp>
            <p:nvSpPr>
              <p:cNvPr id="57" name="Freeform: Shape 56">
                <a:extLst>
                  <a:ext uri="{FF2B5EF4-FFF2-40B4-BE49-F238E27FC236}">
                    <a16:creationId xmlns:a16="http://schemas.microsoft.com/office/drawing/2014/main" id="{291E31CA-7BF2-405C-AE2F-D2D5E75C04DC}"/>
                  </a:ext>
                </a:extLst>
              </p:cNvPr>
              <p:cNvSpPr/>
              <p:nvPr/>
            </p:nvSpPr>
            <p:spPr>
              <a:xfrm>
                <a:off x="4711488"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S</a:t>
                </a:r>
                <a:endParaRPr lang="en-US" sz="1400" b="1" kern="1200" dirty="0"/>
              </a:p>
            </p:txBody>
          </p:sp>
          <p:sp>
            <p:nvSpPr>
              <p:cNvPr id="58" name="Freeform: Shape 57">
                <a:extLst>
                  <a:ext uri="{FF2B5EF4-FFF2-40B4-BE49-F238E27FC236}">
                    <a16:creationId xmlns:a16="http://schemas.microsoft.com/office/drawing/2014/main" id="{0AFD7C51-09C2-4546-9376-999A53643585}"/>
                  </a:ext>
                </a:extLst>
              </p:cNvPr>
              <p:cNvSpPr/>
              <p:nvPr/>
            </p:nvSpPr>
            <p:spPr>
              <a:xfrm>
                <a:off x="5154532"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O</a:t>
                </a:r>
                <a:endParaRPr lang="en-US" sz="1400" b="1" kern="1200" dirty="0"/>
              </a:p>
            </p:txBody>
          </p:sp>
          <p:sp>
            <p:nvSpPr>
              <p:cNvPr id="59" name="Freeform: Shape 58">
                <a:extLst>
                  <a:ext uri="{FF2B5EF4-FFF2-40B4-BE49-F238E27FC236}">
                    <a16:creationId xmlns:a16="http://schemas.microsoft.com/office/drawing/2014/main" id="{5C9984AC-6AFF-4D9C-A636-E03A556E30C4}"/>
                  </a:ext>
                </a:extLst>
              </p:cNvPr>
              <p:cNvSpPr/>
              <p:nvPr/>
            </p:nvSpPr>
            <p:spPr>
              <a:xfrm>
                <a:off x="5597575"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N</a:t>
                </a:r>
                <a:endParaRPr lang="en-US" sz="1400" b="1" kern="1200" dirty="0"/>
              </a:p>
            </p:txBody>
          </p:sp>
          <p:sp>
            <p:nvSpPr>
              <p:cNvPr id="60" name="Freeform: Shape 59">
                <a:extLst>
                  <a:ext uri="{FF2B5EF4-FFF2-40B4-BE49-F238E27FC236}">
                    <a16:creationId xmlns:a16="http://schemas.microsoft.com/office/drawing/2014/main" id="{29AC8646-715E-4FFF-B06D-BB52683BC754}"/>
                  </a:ext>
                </a:extLst>
              </p:cNvPr>
              <p:cNvSpPr/>
              <p:nvPr/>
            </p:nvSpPr>
            <p:spPr>
              <a:xfrm>
                <a:off x="6040619"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D</a:t>
                </a:r>
                <a:endParaRPr lang="en-US" sz="1400" b="1" kern="1200" dirty="0"/>
              </a:p>
            </p:txBody>
          </p:sp>
          <p:sp>
            <p:nvSpPr>
              <p:cNvPr id="61" name="Freeform: Shape 60">
                <a:extLst>
                  <a:ext uri="{FF2B5EF4-FFF2-40B4-BE49-F238E27FC236}">
                    <a16:creationId xmlns:a16="http://schemas.microsoft.com/office/drawing/2014/main" id="{42CBC808-5020-4414-B505-EDA8CBF8CC79}"/>
                  </a:ext>
                </a:extLst>
              </p:cNvPr>
              <p:cNvSpPr/>
              <p:nvPr/>
            </p:nvSpPr>
            <p:spPr>
              <a:xfrm>
                <a:off x="6483663"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J</a:t>
                </a:r>
                <a:endParaRPr lang="en-US" sz="1400" b="1" kern="1200" dirty="0"/>
              </a:p>
            </p:txBody>
          </p:sp>
          <p:sp>
            <p:nvSpPr>
              <p:cNvPr id="62" name="Freeform: Shape 61">
                <a:extLst>
                  <a:ext uri="{FF2B5EF4-FFF2-40B4-BE49-F238E27FC236}">
                    <a16:creationId xmlns:a16="http://schemas.microsoft.com/office/drawing/2014/main" id="{DA2FC872-0DDD-43A3-86BF-E92DC7D9ED43}"/>
                  </a:ext>
                </a:extLst>
              </p:cNvPr>
              <p:cNvSpPr/>
              <p:nvPr/>
            </p:nvSpPr>
            <p:spPr>
              <a:xfrm>
                <a:off x="6926706"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F</a:t>
                </a:r>
                <a:endParaRPr lang="en-US" sz="1400" b="1" kern="1200" dirty="0"/>
              </a:p>
            </p:txBody>
          </p:sp>
          <p:sp>
            <p:nvSpPr>
              <p:cNvPr id="63" name="Freeform: Shape 62">
                <a:extLst>
                  <a:ext uri="{FF2B5EF4-FFF2-40B4-BE49-F238E27FC236}">
                    <a16:creationId xmlns:a16="http://schemas.microsoft.com/office/drawing/2014/main" id="{EE4DDFCB-E407-4D9C-A283-9B00BE01B48C}"/>
                  </a:ext>
                </a:extLst>
              </p:cNvPr>
              <p:cNvSpPr/>
              <p:nvPr/>
            </p:nvSpPr>
            <p:spPr>
              <a:xfrm>
                <a:off x="7369750"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M</a:t>
                </a:r>
                <a:endParaRPr lang="en-US" sz="1400" b="1" kern="1200" dirty="0"/>
              </a:p>
            </p:txBody>
          </p:sp>
          <p:sp>
            <p:nvSpPr>
              <p:cNvPr id="64" name="Freeform: Shape 63">
                <a:extLst>
                  <a:ext uri="{FF2B5EF4-FFF2-40B4-BE49-F238E27FC236}">
                    <a16:creationId xmlns:a16="http://schemas.microsoft.com/office/drawing/2014/main" id="{54949498-D7B0-462C-8AB5-2FE997CA8BAD}"/>
                  </a:ext>
                </a:extLst>
              </p:cNvPr>
              <p:cNvSpPr/>
              <p:nvPr/>
            </p:nvSpPr>
            <p:spPr>
              <a:xfrm>
                <a:off x="7812793"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A</a:t>
                </a:r>
                <a:endParaRPr lang="en-US" sz="1400" b="1" kern="1200" dirty="0"/>
              </a:p>
            </p:txBody>
          </p:sp>
          <p:sp>
            <p:nvSpPr>
              <p:cNvPr id="65" name="Freeform: Shape 64">
                <a:extLst>
                  <a:ext uri="{FF2B5EF4-FFF2-40B4-BE49-F238E27FC236}">
                    <a16:creationId xmlns:a16="http://schemas.microsoft.com/office/drawing/2014/main" id="{CE3F1912-1D08-42CD-8622-0F880B2965B1}"/>
                  </a:ext>
                </a:extLst>
              </p:cNvPr>
              <p:cNvSpPr/>
              <p:nvPr/>
            </p:nvSpPr>
            <p:spPr>
              <a:xfrm>
                <a:off x="8255837"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M</a:t>
                </a:r>
                <a:endParaRPr lang="en-US" sz="1400" b="1" kern="1200" dirty="0"/>
              </a:p>
            </p:txBody>
          </p:sp>
          <p:sp>
            <p:nvSpPr>
              <p:cNvPr id="66" name="Freeform: Shape 65">
                <a:extLst>
                  <a:ext uri="{FF2B5EF4-FFF2-40B4-BE49-F238E27FC236}">
                    <a16:creationId xmlns:a16="http://schemas.microsoft.com/office/drawing/2014/main" id="{7C0B76EA-1BB1-4221-9094-8C667287A34F}"/>
                  </a:ext>
                </a:extLst>
              </p:cNvPr>
              <p:cNvSpPr/>
              <p:nvPr/>
            </p:nvSpPr>
            <p:spPr>
              <a:xfrm>
                <a:off x="8698881"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J</a:t>
                </a:r>
                <a:endParaRPr lang="en-US" sz="1400" b="1" kern="1200" dirty="0"/>
              </a:p>
            </p:txBody>
          </p:sp>
          <p:sp>
            <p:nvSpPr>
              <p:cNvPr id="67" name="Freeform: Shape 66">
                <a:extLst>
                  <a:ext uri="{FF2B5EF4-FFF2-40B4-BE49-F238E27FC236}">
                    <a16:creationId xmlns:a16="http://schemas.microsoft.com/office/drawing/2014/main" id="{54A840DA-D4BB-4441-A248-9A6C7E8A4EDB}"/>
                  </a:ext>
                </a:extLst>
              </p:cNvPr>
              <p:cNvSpPr/>
              <p:nvPr/>
            </p:nvSpPr>
            <p:spPr>
              <a:xfrm>
                <a:off x="9141924"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J</a:t>
                </a:r>
                <a:endParaRPr lang="en-US" sz="1400" b="1" kern="1200" dirty="0"/>
              </a:p>
            </p:txBody>
          </p:sp>
          <p:sp>
            <p:nvSpPr>
              <p:cNvPr id="68" name="Freeform: Shape 67">
                <a:extLst>
                  <a:ext uri="{FF2B5EF4-FFF2-40B4-BE49-F238E27FC236}">
                    <a16:creationId xmlns:a16="http://schemas.microsoft.com/office/drawing/2014/main" id="{4EC58373-5F69-4AF2-92ED-54A0251529F9}"/>
                  </a:ext>
                </a:extLst>
              </p:cNvPr>
              <p:cNvSpPr/>
              <p:nvPr/>
            </p:nvSpPr>
            <p:spPr>
              <a:xfrm>
                <a:off x="9584968"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A</a:t>
                </a:r>
                <a:endParaRPr lang="en-US" sz="1400" b="1" kern="1200" dirty="0"/>
              </a:p>
            </p:txBody>
          </p:sp>
          <p:sp>
            <p:nvSpPr>
              <p:cNvPr id="69" name="Freeform: Shape 68">
                <a:extLst>
                  <a:ext uri="{FF2B5EF4-FFF2-40B4-BE49-F238E27FC236}">
                    <a16:creationId xmlns:a16="http://schemas.microsoft.com/office/drawing/2014/main" id="{0FFE89B0-CC2D-4581-8D14-172A4F4FC931}"/>
                  </a:ext>
                </a:extLst>
              </p:cNvPr>
              <p:cNvSpPr/>
              <p:nvPr/>
            </p:nvSpPr>
            <p:spPr>
              <a:xfrm>
                <a:off x="10028011"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S</a:t>
                </a:r>
                <a:endParaRPr lang="en-US" sz="1400" b="1" kern="1200" dirty="0"/>
              </a:p>
            </p:txBody>
          </p:sp>
          <p:sp>
            <p:nvSpPr>
              <p:cNvPr id="70" name="Freeform: Shape 69">
                <a:extLst>
                  <a:ext uri="{FF2B5EF4-FFF2-40B4-BE49-F238E27FC236}">
                    <a16:creationId xmlns:a16="http://schemas.microsoft.com/office/drawing/2014/main" id="{22B51BBC-31E6-4FD1-9623-3A40706A5D81}"/>
                  </a:ext>
                </a:extLst>
              </p:cNvPr>
              <p:cNvSpPr/>
              <p:nvPr/>
            </p:nvSpPr>
            <p:spPr>
              <a:xfrm>
                <a:off x="10471055"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O</a:t>
                </a:r>
                <a:endParaRPr lang="en-US" sz="1400" b="1" kern="1200" dirty="0"/>
              </a:p>
            </p:txBody>
          </p:sp>
          <p:sp>
            <p:nvSpPr>
              <p:cNvPr id="71" name="Freeform: Shape 70">
                <a:extLst>
                  <a:ext uri="{FF2B5EF4-FFF2-40B4-BE49-F238E27FC236}">
                    <a16:creationId xmlns:a16="http://schemas.microsoft.com/office/drawing/2014/main" id="{7483C41D-1994-475B-9FAE-BDDBB97908D2}"/>
                  </a:ext>
                </a:extLst>
              </p:cNvPr>
              <p:cNvSpPr/>
              <p:nvPr/>
            </p:nvSpPr>
            <p:spPr>
              <a:xfrm>
                <a:off x="10914098"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N</a:t>
                </a:r>
                <a:endParaRPr lang="en-US" sz="1400" b="1" kern="1200" dirty="0"/>
              </a:p>
            </p:txBody>
          </p:sp>
          <p:sp>
            <p:nvSpPr>
              <p:cNvPr id="72" name="Freeform: Shape 71">
                <a:extLst>
                  <a:ext uri="{FF2B5EF4-FFF2-40B4-BE49-F238E27FC236}">
                    <a16:creationId xmlns:a16="http://schemas.microsoft.com/office/drawing/2014/main" id="{03AAE78A-6B1E-4AA1-8392-7782E3DF43A5}"/>
                  </a:ext>
                </a:extLst>
              </p:cNvPr>
              <p:cNvSpPr/>
              <p:nvPr/>
            </p:nvSpPr>
            <p:spPr>
              <a:xfrm>
                <a:off x="11357142" y="3318239"/>
                <a:ext cx="553804" cy="221521"/>
              </a:xfrm>
              <a:custGeom>
                <a:avLst/>
                <a:gdLst>
                  <a:gd name="connsiteX0" fmla="*/ 0 w 553804"/>
                  <a:gd name="connsiteY0" fmla="*/ 0 h 221521"/>
                  <a:gd name="connsiteX1" fmla="*/ 443044 w 553804"/>
                  <a:gd name="connsiteY1" fmla="*/ 0 h 221521"/>
                  <a:gd name="connsiteX2" fmla="*/ 553804 w 553804"/>
                  <a:gd name="connsiteY2" fmla="*/ 110761 h 221521"/>
                  <a:gd name="connsiteX3" fmla="*/ 443044 w 553804"/>
                  <a:gd name="connsiteY3" fmla="*/ 221521 h 221521"/>
                  <a:gd name="connsiteX4" fmla="*/ 0 w 553804"/>
                  <a:gd name="connsiteY4" fmla="*/ 221521 h 221521"/>
                  <a:gd name="connsiteX5" fmla="*/ 110761 w 553804"/>
                  <a:gd name="connsiteY5" fmla="*/ 110761 h 221521"/>
                  <a:gd name="connsiteX6" fmla="*/ 0 w 553804"/>
                  <a:gd name="connsiteY6" fmla="*/ 0 h 221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804" h="221521">
                    <a:moveTo>
                      <a:pt x="0" y="0"/>
                    </a:moveTo>
                    <a:lnTo>
                      <a:pt x="443044" y="0"/>
                    </a:lnTo>
                    <a:lnTo>
                      <a:pt x="553804" y="110761"/>
                    </a:lnTo>
                    <a:lnTo>
                      <a:pt x="443044" y="221521"/>
                    </a:lnTo>
                    <a:lnTo>
                      <a:pt x="0" y="221521"/>
                    </a:lnTo>
                    <a:lnTo>
                      <a:pt x="110761" y="110761"/>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6768" tIns="37338" rIns="129429" bIns="37338"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D</a:t>
                </a:r>
                <a:endParaRPr lang="en-US" sz="1400" b="1" kern="1200" dirty="0"/>
              </a:p>
            </p:txBody>
          </p:sp>
        </p:grpSp>
        <p:grpSp>
          <p:nvGrpSpPr>
            <p:cNvPr id="79" name="Group 78">
              <a:extLst>
                <a:ext uri="{FF2B5EF4-FFF2-40B4-BE49-F238E27FC236}">
                  <a16:creationId xmlns:a16="http://schemas.microsoft.com/office/drawing/2014/main" id="{B5D39DCE-631A-49CD-93BE-B03C36FBBC2C}"/>
                </a:ext>
              </a:extLst>
            </p:cNvPr>
            <p:cNvGrpSpPr/>
            <p:nvPr/>
          </p:nvGrpSpPr>
          <p:grpSpPr>
            <a:xfrm>
              <a:off x="281053" y="3587109"/>
              <a:ext cx="11625261" cy="326238"/>
              <a:chOff x="281053" y="3746500"/>
              <a:chExt cx="11625261" cy="326238"/>
            </a:xfrm>
          </p:grpSpPr>
          <p:sp>
            <p:nvSpPr>
              <p:cNvPr id="75" name="Freeform: Shape 74">
                <a:extLst>
                  <a:ext uri="{FF2B5EF4-FFF2-40B4-BE49-F238E27FC236}">
                    <a16:creationId xmlns:a16="http://schemas.microsoft.com/office/drawing/2014/main" id="{A908BCFB-63D8-4A5F-9C8E-2EA28CABE150}"/>
                  </a:ext>
                </a:extLst>
              </p:cNvPr>
              <p:cNvSpPr/>
              <p:nvPr/>
            </p:nvSpPr>
            <p:spPr>
              <a:xfrm>
                <a:off x="281053" y="3746500"/>
                <a:ext cx="1080191" cy="326238"/>
              </a:xfrm>
              <a:custGeom>
                <a:avLst/>
                <a:gdLst>
                  <a:gd name="connsiteX0" fmla="*/ 0 w 5643065"/>
                  <a:gd name="connsiteY0" fmla="*/ 0 h 326238"/>
                  <a:gd name="connsiteX1" fmla="*/ 5479946 w 5643065"/>
                  <a:gd name="connsiteY1" fmla="*/ 0 h 326238"/>
                  <a:gd name="connsiteX2" fmla="*/ 5643065 w 5643065"/>
                  <a:gd name="connsiteY2" fmla="*/ 163119 h 326238"/>
                  <a:gd name="connsiteX3" fmla="*/ 5479946 w 5643065"/>
                  <a:gd name="connsiteY3" fmla="*/ 326238 h 326238"/>
                  <a:gd name="connsiteX4" fmla="*/ 0 w 5643065"/>
                  <a:gd name="connsiteY4" fmla="*/ 326238 h 326238"/>
                  <a:gd name="connsiteX5" fmla="*/ 163119 w 5643065"/>
                  <a:gd name="connsiteY5" fmla="*/ 163119 h 326238"/>
                  <a:gd name="connsiteX6" fmla="*/ 0 w 5643065"/>
                  <a:gd name="connsiteY6" fmla="*/ 0 h 326238"/>
                  <a:gd name="connsiteX0" fmla="*/ 0 w 5643065"/>
                  <a:gd name="connsiteY0" fmla="*/ 0 h 326238"/>
                  <a:gd name="connsiteX1" fmla="*/ 5479946 w 5643065"/>
                  <a:gd name="connsiteY1" fmla="*/ 0 h 326238"/>
                  <a:gd name="connsiteX2" fmla="*/ 5643065 w 5643065"/>
                  <a:gd name="connsiteY2" fmla="*/ 163119 h 326238"/>
                  <a:gd name="connsiteX3" fmla="*/ 5479946 w 5643065"/>
                  <a:gd name="connsiteY3" fmla="*/ 326238 h 326238"/>
                  <a:gd name="connsiteX4" fmla="*/ 0 w 5643065"/>
                  <a:gd name="connsiteY4" fmla="*/ 326238 h 326238"/>
                  <a:gd name="connsiteX5" fmla="*/ 486640 w 5643065"/>
                  <a:gd name="connsiteY5" fmla="*/ 158357 h 326238"/>
                  <a:gd name="connsiteX6" fmla="*/ 0 w 5643065"/>
                  <a:gd name="connsiteY6" fmla="*/ 0 h 326238"/>
                  <a:gd name="connsiteX0" fmla="*/ 0 w 5643065"/>
                  <a:gd name="connsiteY0" fmla="*/ 0 h 326238"/>
                  <a:gd name="connsiteX1" fmla="*/ 5479946 w 5643065"/>
                  <a:gd name="connsiteY1" fmla="*/ 0 h 326238"/>
                  <a:gd name="connsiteX2" fmla="*/ 5643065 w 5643065"/>
                  <a:gd name="connsiteY2" fmla="*/ 163119 h 326238"/>
                  <a:gd name="connsiteX3" fmla="*/ 5479946 w 5643065"/>
                  <a:gd name="connsiteY3" fmla="*/ 326238 h 326238"/>
                  <a:gd name="connsiteX4" fmla="*/ 0 w 5643065"/>
                  <a:gd name="connsiteY4" fmla="*/ 326238 h 326238"/>
                  <a:gd name="connsiteX5" fmla="*/ 486640 w 5643065"/>
                  <a:gd name="connsiteY5" fmla="*/ 158357 h 326238"/>
                  <a:gd name="connsiteX6" fmla="*/ 0 w 5643065"/>
                  <a:gd name="connsiteY6" fmla="*/ 0 h 326238"/>
                  <a:gd name="connsiteX0" fmla="*/ 0 w 6114868"/>
                  <a:gd name="connsiteY0" fmla="*/ 0 h 326238"/>
                  <a:gd name="connsiteX1" fmla="*/ 5479946 w 6114868"/>
                  <a:gd name="connsiteY1" fmla="*/ 0 h 326238"/>
                  <a:gd name="connsiteX2" fmla="*/ 6114868 w 6114868"/>
                  <a:gd name="connsiteY2" fmla="*/ 158356 h 326238"/>
                  <a:gd name="connsiteX3" fmla="*/ 5479946 w 6114868"/>
                  <a:gd name="connsiteY3" fmla="*/ 326238 h 326238"/>
                  <a:gd name="connsiteX4" fmla="*/ 0 w 6114868"/>
                  <a:gd name="connsiteY4" fmla="*/ 326238 h 326238"/>
                  <a:gd name="connsiteX5" fmla="*/ 486640 w 6114868"/>
                  <a:gd name="connsiteY5" fmla="*/ 158357 h 326238"/>
                  <a:gd name="connsiteX6" fmla="*/ 0 w 6114868"/>
                  <a:gd name="connsiteY6" fmla="*/ 0 h 32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868" h="326238">
                    <a:moveTo>
                      <a:pt x="0" y="0"/>
                    </a:moveTo>
                    <a:lnTo>
                      <a:pt x="5479946" y="0"/>
                    </a:lnTo>
                    <a:lnTo>
                      <a:pt x="6114868" y="158356"/>
                    </a:lnTo>
                    <a:lnTo>
                      <a:pt x="5479946" y="326238"/>
                    </a:lnTo>
                    <a:lnTo>
                      <a:pt x="0" y="326238"/>
                    </a:lnTo>
                    <a:lnTo>
                      <a:pt x="486640" y="158357"/>
                    </a:lnTo>
                    <a:lnTo>
                      <a:pt x="0" y="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129" tIns="25337" rIns="188456" bIns="25337" numCol="1" spcCol="1270" anchor="ctr" anchorCtr="0">
                <a:noAutofit/>
              </a:bodyPr>
              <a:lstStyle/>
              <a:p>
                <a:pPr marL="0" lvl="0" indent="0" algn="ctr" defTabSz="844550">
                  <a:lnSpc>
                    <a:spcPct val="90000"/>
                  </a:lnSpc>
                  <a:spcBef>
                    <a:spcPct val="0"/>
                  </a:spcBef>
                  <a:spcAft>
                    <a:spcPct val="35000"/>
                  </a:spcAft>
                  <a:buNone/>
                </a:pPr>
                <a:r>
                  <a:rPr lang="en-US" sz="1900" b="1" kern="1200" dirty="0"/>
                  <a:t>2018</a:t>
                </a:r>
              </a:p>
            </p:txBody>
          </p:sp>
          <p:sp>
            <p:nvSpPr>
              <p:cNvPr id="76" name="Freeform: Shape 75">
                <a:extLst>
                  <a:ext uri="{FF2B5EF4-FFF2-40B4-BE49-F238E27FC236}">
                    <a16:creationId xmlns:a16="http://schemas.microsoft.com/office/drawing/2014/main" id="{C1789C18-A368-4312-B8BB-F69D3DE99D18}"/>
                  </a:ext>
                </a:extLst>
              </p:cNvPr>
              <p:cNvSpPr/>
              <p:nvPr/>
            </p:nvSpPr>
            <p:spPr>
              <a:xfrm>
                <a:off x="1167140" y="3746500"/>
                <a:ext cx="5503483" cy="326238"/>
              </a:xfrm>
              <a:custGeom>
                <a:avLst/>
                <a:gdLst>
                  <a:gd name="connsiteX0" fmla="*/ 0 w 5643065"/>
                  <a:gd name="connsiteY0" fmla="*/ 0 h 326238"/>
                  <a:gd name="connsiteX1" fmla="*/ 5479946 w 5643065"/>
                  <a:gd name="connsiteY1" fmla="*/ 0 h 326238"/>
                  <a:gd name="connsiteX2" fmla="*/ 5643065 w 5643065"/>
                  <a:gd name="connsiteY2" fmla="*/ 163119 h 326238"/>
                  <a:gd name="connsiteX3" fmla="*/ 5479946 w 5643065"/>
                  <a:gd name="connsiteY3" fmla="*/ 326238 h 326238"/>
                  <a:gd name="connsiteX4" fmla="*/ 0 w 5643065"/>
                  <a:gd name="connsiteY4" fmla="*/ 326238 h 326238"/>
                  <a:gd name="connsiteX5" fmla="*/ 163119 w 5643065"/>
                  <a:gd name="connsiteY5" fmla="*/ 163119 h 326238"/>
                  <a:gd name="connsiteX6" fmla="*/ 0 w 5643065"/>
                  <a:gd name="connsiteY6" fmla="*/ 0 h 326238"/>
                  <a:gd name="connsiteX0" fmla="*/ 0 w 5643065"/>
                  <a:gd name="connsiteY0" fmla="*/ 0 h 326238"/>
                  <a:gd name="connsiteX1" fmla="*/ 5519561 w 5643065"/>
                  <a:gd name="connsiteY1" fmla="*/ 0 h 326238"/>
                  <a:gd name="connsiteX2" fmla="*/ 5643065 w 5643065"/>
                  <a:gd name="connsiteY2" fmla="*/ 163119 h 326238"/>
                  <a:gd name="connsiteX3" fmla="*/ 5479946 w 5643065"/>
                  <a:gd name="connsiteY3" fmla="*/ 326238 h 326238"/>
                  <a:gd name="connsiteX4" fmla="*/ 0 w 5643065"/>
                  <a:gd name="connsiteY4" fmla="*/ 326238 h 326238"/>
                  <a:gd name="connsiteX5" fmla="*/ 163119 w 5643065"/>
                  <a:gd name="connsiteY5" fmla="*/ 163119 h 326238"/>
                  <a:gd name="connsiteX6" fmla="*/ 0 w 5643065"/>
                  <a:gd name="connsiteY6" fmla="*/ 0 h 326238"/>
                  <a:gd name="connsiteX0" fmla="*/ 0 w 5643065"/>
                  <a:gd name="connsiteY0" fmla="*/ 0 h 326238"/>
                  <a:gd name="connsiteX1" fmla="*/ 5519561 w 5643065"/>
                  <a:gd name="connsiteY1" fmla="*/ 0 h 326238"/>
                  <a:gd name="connsiteX2" fmla="*/ 5643065 w 5643065"/>
                  <a:gd name="connsiteY2" fmla="*/ 163119 h 326238"/>
                  <a:gd name="connsiteX3" fmla="*/ 5524514 w 5643065"/>
                  <a:gd name="connsiteY3" fmla="*/ 321475 h 326238"/>
                  <a:gd name="connsiteX4" fmla="*/ 0 w 5643065"/>
                  <a:gd name="connsiteY4" fmla="*/ 326238 h 326238"/>
                  <a:gd name="connsiteX5" fmla="*/ 163119 w 5643065"/>
                  <a:gd name="connsiteY5" fmla="*/ 163119 h 326238"/>
                  <a:gd name="connsiteX6" fmla="*/ 0 w 5643065"/>
                  <a:gd name="connsiteY6" fmla="*/ 0 h 326238"/>
                  <a:gd name="connsiteX0" fmla="*/ 0 w 5722295"/>
                  <a:gd name="connsiteY0" fmla="*/ 0 h 326238"/>
                  <a:gd name="connsiteX1" fmla="*/ 5519561 w 5722295"/>
                  <a:gd name="connsiteY1" fmla="*/ 0 h 326238"/>
                  <a:gd name="connsiteX2" fmla="*/ 5722295 w 5722295"/>
                  <a:gd name="connsiteY2" fmla="*/ 163119 h 326238"/>
                  <a:gd name="connsiteX3" fmla="*/ 5524514 w 5722295"/>
                  <a:gd name="connsiteY3" fmla="*/ 321475 h 326238"/>
                  <a:gd name="connsiteX4" fmla="*/ 0 w 5722295"/>
                  <a:gd name="connsiteY4" fmla="*/ 326238 h 326238"/>
                  <a:gd name="connsiteX5" fmla="*/ 163119 w 5722295"/>
                  <a:gd name="connsiteY5" fmla="*/ 163119 h 326238"/>
                  <a:gd name="connsiteX6" fmla="*/ 0 w 5722295"/>
                  <a:gd name="connsiteY6" fmla="*/ 0 h 32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2295" h="326238">
                    <a:moveTo>
                      <a:pt x="0" y="0"/>
                    </a:moveTo>
                    <a:lnTo>
                      <a:pt x="5519561" y="0"/>
                    </a:lnTo>
                    <a:lnTo>
                      <a:pt x="5722295" y="163119"/>
                    </a:lnTo>
                    <a:lnTo>
                      <a:pt x="5524514" y="321475"/>
                    </a:lnTo>
                    <a:lnTo>
                      <a:pt x="0" y="326238"/>
                    </a:lnTo>
                    <a:lnTo>
                      <a:pt x="163119" y="163119"/>
                    </a:lnTo>
                    <a:lnTo>
                      <a:pt x="0" y="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129" tIns="25337" rIns="188456" bIns="25337" numCol="1" spcCol="1270" anchor="ctr" anchorCtr="0">
                <a:noAutofit/>
              </a:bodyPr>
              <a:lstStyle/>
              <a:p>
                <a:pPr marL="0" lvl="0" indent="0" algn="ctr" defTabSz="844550">
                  <a:lnSpc>
                    <a:spcPct val="90000"/>
                  </a:lnSpc>
                  <a:spcBef>
                    <a:spcPct val="0"/>
                  </a:spcBef>
                  <a:spcAft>
                    <a:spcPct val="35000"/>
                  </a:spcAft>
                  <a:buNone/>
                </a:pPr>
                <a:r>
                  <a:rPr lang="en-US" sz="1900" b="1" kern="1200" dirty="0"/>
                  <a:t>2019</a:t>
                </a:r>
              </a:p>
            </p:txBody>
          </p:sp>
          <p:sp>
            <p:nvSpPr>
              <p:cNvPr id="77" name="Freeform: Shape 76">
                <a:extLst>
                  <a:ext uri="{FF2B5EF4-FFF2-40B4-BE49-F238E27FC236}">
                    <a16:creationId xmlns:a16="http://schemas.microsoft.com/office/drawing/2014/main" id="{6FC54200-7C34-4987-9056-162B8F867F5F}"/>
                  </a:ext>
                </a:extLst>
              </p:cNvPr>
              <p:cNvSpPr/>
              <p:nvPr/>
            </p:nvSpPr>
            <p:spPr>
              <a:xfrm>
                <a:off x="6483664" y="3746500"/>
                <a:ext cx="5422650" cy="326238"/>
              </a:xfrm>
              <a:custGeom>
                <a:avLst/>
                <a:gdLst>
                  <a:gd name="connsiteX0" fmla="*/ 0 w 5643065"/>
                  <a:gd name="connsiteY0" fmla="*/ 0 h 326238"/>
                  <a:gd name="connsiteX1" fmla="*/ 5479946 w 5643065"/>
                  <a:gd name="connsiteY1" fmla="*/ 0 h 326238"/>
                  <a:gd name="connsiteX2" fmla="*/ 5643065 w 5643065"/>
                  <a:gd name="connsiteY2" fmla="*/ 163119 h 326238"/>
                  <a:gd name="connsiteX3" fmla="*/ 5479946 w 5643065"/>
                  <a:gd name="connsiteY3" fmla="*/ 326238 h 326238"/>
                  <a:gd name="connsiteX4" fmla="*/ 0 w 5643065"/>
                  <a:gd name="connsiteY4" fmla="*/ 326238 h 326238"/>
                  <a:gd name="connsiteX5" fmla="*/ 163119 w 5643065"/>
                  <a:gd name="connsiteY5" fmla="*/ 163119 h 326238"/>
                  <a:gd name="connsiteX6" fmla="*/ 0 w 5643065"/>
                  <a:gd name="connsiteY6" fmla="*/ 0 h 32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3065" h="326238">
                    <a:moveTo>
                      <a:pt x="0" y="0"/>
                    </a:moveTo>
                    <a:lnTo>
                      <a:pt x="5479946" y="0"/>
                    </a:lnTo>
                    <a:lnTo>
                      <a:pt x="5643065" y="163119"/>
                    </a:lnTo>
                    <a:lnTo>
                      <a:pt x="5479946" y="326238"/>
                    </a:lnTo>
                    <a:lnTo>
                      <a:pt x="0" y="326238"/>
                    </a:lnTo>
                    <a:lnTo>
                      <a:pt x="163119" y="163119"/>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129" tIns="25337" rIns="188456" bIns="25337" numCol="1" spcCol="1270" anchor="ctr" anchorCtr="0">
                <a:noAutofit/>
              </a:bodyPr>
              <a:lstStyle/>
              <a:p>
                <a:pPr marL="0" lvl="0" indent="0" algn="ctr" defTabSz="844550">
                  <a:lnSpc>
                    <a:spcPct val="90000"/>
                  </a:lnSpc>
                  <a:spcBef>
                    <a:spcPct val="0"/>
                  </a:spcBef>
                  <a:spcAft>
                    <a:spcPct val="35000"/>
                  </a:spcAft>
                  <a:buNone/>
                </a:pPr>
                <a:r>
                  <a:rPr lang="en-US" sz="1900" b="1" kern="1200" dirty="0"/>
                  <a:t>              2020</a:t>
                </a:r>
              </a:p>
            </p:txBody>
          </p:sp>
        </p:grpSp>
      </p:grpSp>
      <p:cxnSp>
        <p:nvCxnSpPr>
          <p:cNvPr id="82" name="Connector: Elbow 81">
            <a:extLst>
              <a:ext uri="{FF2B5EF4-FFF2-40B4-BE49-F238E27FC236}">
                <a16:creationId xmlns:a16="http://schemas.microsoft.com/office/drawing/2014/main" id="{1962B469-3F2C-4574-8470-1CF2ED239CB8}"/>
              </a:ext>
            </a:extLst>
          </p:cNvPr>
          <p:cNvCxnSpPr>
            <a:cxnSpLocks/>
            <a:stCxn id="83" idx="0"/>
            <a:endCxn id="112" idx="4"/>
          </p:cNvCxnSpPr>
          <p:nvPr/>
        </p:nvCxnSpPr>
        <p:spPr>
          <a:xfrm rot="16200000" flipV="1">
            <a:off x="143617" y="3286029"/>
            <a:ext cx="696420" cy="388339"/>
          </a:xfrm>
          <a:prstGeom prst="bentConnector3">
            <a:avLst>
              <a:gd name="adj1" fmla="val 50000"/>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DD695978-03FB-4FC1-89E0-129DC0C35D46}"/>
              </a:ext>
            </a:extLst>
          </p:cNvPr>
          <p:cNvSpPr txBox="1"/>
          <p:nvPr/>
        </p:nvSpPr>
        <p:spPr>
          <a:xfrm>
            <a:off x="380463" y="3828409"/>
            <a:ext cx="611065" cy="400110"/>
          </a:xfrm>
          <a:prstGeom prst="rect">
            <a:avLst/>
          </a:prstGeom>
          <a:noFill/>
        </p:spPr>
        <p:txBody>
          <a:bodyPr wrap="none" rtlCol="0">
            <a:spAutoFit/>
          </a:bodyPr>
          <a:lstStyle/>
          <a:p>
            <a:pPr algn="ctr"/>
            <a:r>
              <a:rPr lang="en-US" sz="1000" b="1" dirty="0">
                <a:solidFill>
                  <a:schemeClr val="accent4">
                    <a:lumMod val="75000"/>
                  </a:schemeClr>
                </a:solidFill>
              </a:rPr>
              <a:t>Nov 6:</a:t>
            </a:r>
          </a:p>
          <a:p>
            <a:pPr algn="ctr"/>
            <a:r>
              <a:rPr lang="en-US" sz="1000" b="1" dirty="0">
                <a:solidFill>
                  <a:schemeClr val="accent4">
                    <a:lumMod val="75000"/>
                  </a:schemeClr>
                </a:solidFill>
              </a:rPr>
              <a:t>Election</a:t>
            </a:r>
          </a:p>
        </p:txBody>
      </p:sp>
      <p:sp>
        <p:nvSpPr>
          <p:cNvPr id="86" name="TextBox 85">
            <a:extLst>
              <a:ext uri="{FF2B5EF4-FFF2-40B4-BE49-F238E27FC236}">
                <a16:creationId xmlns:a16="http://schemas.microsoft.com/office/drawing/2014/main" id="{1BFB0D0B-BEEC-4B23-BFDD-39E620D253EE}"/>
              </a:ext>
            </a:extLst>
          </p:cNvPr>
          <p:cNvSpPr txBox="1"/>
          <p:nvPr/>
        </p:nvSpPr>
        <p:spPr>
          <a:xfrm>
            <a:off x="4385729" y="4643238"/>
            <a:ext cx="1128822" cy="707886"/>
          </a:xfrm>
          <a:prstGeom prst="rect">
            <a:avLst/>
          </a:prstGeom>
          <a:noFill/>
        </p:spPr>
        <p:txBody>
          <a:bodyPr wrap="square" rtlCol="0">
            <a:spAutoFit/>
          </a:bodyPr>
          <a:lstStyle/>
          <a:p>
            <a:pPr algn="ctr"/>
            <a:r>
              <a:rPr lang="en-US" sz="1000" b="1" dirty="0">
                <a:solidFill>
                  <a:schemeClr val="accent5"/>
                </a:solidFill>
              </a:rPr>
              <a:t>Early October: Tax Bills Mailed to Property Owners</a:t>
            </a:r>
          </a:p>
        </p:txBody>
      </p:sp>
      <p:cxnSp>
        <p:nvCxnSpPr>
          <p:cNvPr id="87" name="Connector: Elbow 86">
            <a:extLst>
              <a:ext uri="{FF2B5EF4-FFF2-40B4-BE49-F238E27FC236}">
                <a16:creationId xmlns:a16="http://schemas.microsoft.com/office/drawing/2014/main" id="{778DCBF3-6C70-4E6E-8CC9-79056D550B3E}"/>
              </a:ext>
            </a:extLst>
          </p:cNvPr>
          <p:cNvCxnSpPr>
            <a:cxnSpLocks/>
            <a:stCxn id="86" idx="0"/>
            <a:endCxn id="116" idx="4"/>
          </p:cNvCxnSpPr>
          <p:nvPr/>
        </p:nvCxnSpPr>
        <p:spPr>
          <a:xfrm rot="5400000" flipH="1" flipV="1">
            <a:off x="4317002" y="3768438"/>
            <a:ext cx="1507938" cy="241662"/>
          </a:xfrm>
          <a:prstGeom prst="bentConnector3">
            <a:avLst>
              <a:gd name="adj1" fmla="val 50000"/>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4" name="Connector: Elbow 93">
            <a:extLst>
              <a:ext uri="{FF2B5EF4-FFF2-40B4-BE49-F238E27FC236}">
                <a16:creationId xmlns:a16="http://schemas.microsoft.com/office/drawing/2014/main" id="{5FBB86F3-4C02-4E22-9EA8-DD6D552BA663}"/>
              </a:ext>
            </a:extLst>
          </p:cNvPr>
          <p:cNvCxnSpPr>
            <a:cxnSpLocks/>
            <a:stCxn id="96" idx="0"/>
            <a:endCxn id="118" idx="4"/>
          </p:cNvCxnSpPr>
          <p:nvPr/>
        </p:nvCxnSpPr>
        <p:spPr>
          <a:xfrm rot="16200000" flipV="1">
            <a:off x="5288545" y="3441619"/>
            <a:ext cx="881368" cy="268730"/>
          </a:xfrm>
          <a:prstGeom prst="bentConnector3">
            <a:avLst>
              <a:gd name="adj1" fmla="val 50000"/>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7D6EA65D-5849-4A29-8720-B0354B316761}"/>
              </a:ext>
            </a:extLst>
          </p:cNvPr>
          <p:cNvSpPr txBox="1"/>
          <p:nvPr/>
        </p:nvSpPr>
        <p:spPr>
          <a:xfrm>
            <a:off x="5201409" y="4016668"/>
            <a:ext cx="1324370" cy="553998"/>
          </a:xfrm>
          <a:prstGeom prst="rect">
            <a:avLst/>
          </a:prstGeom>
          <a:noFill/>
        </p:spPr>
        <p:txBody>
          <a:bodyPr wrap="square" rtlCol="0">
            <a:spAutoFit/>
          </a:bodyPr>
          <a:lstStyle/>
          <a:p>
            <a:r>
              <a:rPr lang="en-US" sz="1000" b="1" dirty="0">
                <a:solidFill>
                  <a:schemeClr val="accent5"/>
                </a:solidFill>
              </a:rPr>
              <a:t>Nov 1: 1</a:t>
            </a:r>
            <a:r>
              <a:rPr lang="en-US" sz="1000" b="1" baseline="30000" dirty="0">
                <a:solidFill>
                  <a:schemeClr val="accent5"/>
                </a:solidFill>
              </a:rPr>
              <a:t>st</a:t>
            </a:r>
            <a:r>
              <a:rPr lang="en-US" sz="1000" b="1" dirty="0">
                <a:solidFill>
                  <a:schemeClr val="accent5"/>
                </a:solidFill>
              </a:rPr>
              <a:t> Installment of Property Tax Bill Due</a:t>
            </a:r>
          </a:p>
        </p:txBody>
      </p:sp>
      <p:sp>
        <p:nvSpPr>
          <p:cNvPr id="102" name="TextBox 101">
            <a:extLst>
              <a:ext uri="{FF2B5EF4-FFF2-40B4-BE49-F238E27FC236}">
                <a16:creationId xmlns:a16="http://schemas.microsoft.com/office/drawing/2014/main" id="{4A8AFDC7-FFF5-45DA-ADD5-BED7239A596B}"/>
              </a:ext>
            </a:extLst>
          </p:cNvPr>
          <p:cNvSpPr txBox="1"/>
          <p:nvPr/>
        </p:nvSpPr>
        <p:spPr>
          <a:xfrm>
            <a:off x="7170269" y="4326564"/>
            <a:ext cx="1324370" cy="553998"/>
          </a:xfrm>
          <a:prstGeom prst="rect">
            <a:avLst/>
          </a:prstGeom>
          <a:noFill/>
        </p:spPr>
        <p:txBody>
          <a:bodyPr wrap="square" rtlCol="0">
            <a:spAutoFit/>
          </a:bodyPr>
          <a:lstStyle/>
          <a:p>
            <a:r>
              <a:rPr lang="en-US" sz="1000" b="1" dirty="0">
                <a:solidFill>
                  <a:schemeClr val="accent2"/>
                </a:solidFill>
              </a:rPr>
              <a:t>Feb 1: 2</a:t>
            </a:r>
            <a:r>
              <a:rPr lang="en-US" sz="1000" b="1" baseline="30000" dirty="0">
                <a:solidFill>
                  <a:schemeClr val="accent2"/>
                </a:solidFill>
              </a:rPr>
              <a:t>nd</a:t>
            </a:r>
            <a:r>
              <a:rPr lang="en-US" sz="1000" b="1" dirty="0">
                <a:solidFill>
                  <a:schemeClr val="accent2"/>
                </a:solidFill>
              </a:rPr>
              <a:t> Installment of Property Tax Bill Due</a:t>
            </a:r>
          </a:p>
        </p:txBody>
      </p:sp>
      <p:cxnSp>
        <p:nvCxnSpPr>
          <p:cNvPr id="105" name="Connector: Elbow 104">
            <a:extLst>
              <a:ext uri="{FF2B5EF4-FFF2-40B4-BE49-F238E27FC236}">
                <a16:creationId xmlns:a16="http://schemas.microsoft.com/office/drawing/2014/main" id="{2462B318-D4E9-4B31-910D-8939AB380E03}"/>
              </a:ext>
            </a:extLst>
          </p:cNvPr>
          <p:cNvCxnSpPr>
            <a:cxnSpLocks/>
            <a:stCxn id="102" idx="1"/>
            <a:endCxn id="125" idx="4"/>
          </p:cNvCxnSpPr>
          <p:nvPr/>
        </p:nvCxnSpPr>
        <p:spPr>
          <a:xfrm rot="10800000">
            <a:off x="6940129" y="3140073"/>
            <a:ext cx="230140" cy="1463490"/>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C284F098-790E-491D-8544-5F70175DBBA4}"/>
              </a:ext>
            </a:extLst>
          </p:cNvPr>
          <p:cNvSpPr/>
          <p:nvPr/>
        </p:nvSpPr>
        <p:spPr>
          <a:xfrm>
            <a:off x="262267" y="3061209"/>
            <a:ext cx="70780" cy="7078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E69D80D2-5B94-4675-9F92-5C0847D948F1}"/>
              </a:ext>
            </a:extLst>
          </p:cNvPr>
          <p:cNvSpPr/>
          <p:nvPr/>
        </p:nvSpPr>
        <p:spPr>
          <a:xfrm>
            <a:off x="5156412" y="3064520"/>
            <a:ext cx="70780" cy="707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DA8AC4CD-F0F2-496D-87ED-A95C0AF1A718}"/>
              </a:ext>
            </a:extLst>
          </p:cNvPr>
          <p:cNvSpPr/>
          <p:nvPr/>
        </p:nvSpPr>
        <p:spPr>
          <a:xfrm>
            <a:off x="5559474" y="3064520"/>
            <a:ext cx="70780" cy="707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CCFCDFF6-0402-49EC-9E19-993A0F637139}"/>
              </a:ext>
            </a:extLst>
          </p:cNvPr>
          <p:cNvSpPr/>
          <p:nvPr/>
        </p:nvSpPr>
        <p:spPr>
          <a:xfrm>
            <a:off x="6904739" y="3069293"/>
            <a:ext cx="70780" cy="707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29" name="Left Brace 128">
            <a:extLst>
              <a:ext uri="{FF2B5EF4-FFF2-40B4-BE49-F238E27FC236}">
                <a16:creationId xmlns:a16="http://schemas.microsoft.com/office/drawing/2014/main" id="{D83CA10C-1BCE-460E-B003-BA8D5708877A}"/>
              </a:ext>
            </a:extLst>
          </p:cNvPr>
          <p:cNvSpPr/>
          <p:nvPr/>
        </p:nvSpPr>
        <p:spPr>
          <a:xfrm rot="16200000">
            <a:off x="2753794" y="1781356"/>
            <a:ext cx="128702" cy="282440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0" name="TextBox 129">
            <a:extLst>
              <a:ext uri="{FF2B5EF4-FFF2-40B4-BE49-F238E27FC236}">
                <a16:creationId xmlns:a16="http://schemas.microsoft.com/office/drawing/2014/main" id="{F3835F71-0531-4B48-896A-5A36AF4C03FC}"/>
              </a:ext>
            </a:extLst>
          </p:cNvPr>
          <p:cNvSpPr txBox="1"/>
          <p:nvPr/>
        </p:nvSpPr>
        <p:spPr>
          <a:xfrm>
            <a:off x="1405941" y="3278572"/>
            <a:ext cx="2824403" cy="400110"/>
          </a:xfrm>
          <a:prstGeom prst="rect">
            <a:avLst/>
          </a:prstGeom>
          <a:noFill/>
        </p:spPr>
        <p:txBody>
          <a:bodyPr wrap="square" rtlCol="0">
            <a:spAutoFit/>
          </a:bodyPr>
          <a:lstStyle/>
          <a:p>
            <a:pPr algn="ctr"/>
            <a:r>
              <a:rPr lang="en-US" sz="1000" b="1" dirty="0">
                <a:solidFill>
                  <a:schemeClr val="accent5"/>
                </a:solidFill>
              </a:rPr>
              <a:t>Public Works Develops 2019 SCW Tax Roll In Coordination with Assessor &amp; ISD</a:t>
            </a:r>
          </a:p>
        </p:txBody>
      </p:sp>
      <p:sp>
        <p:nvSpPr>
          <p:cNvPr id="131" name="Left Brace 130">
            <a:extLst>
              <a:ext uri="{FF2B5EF4-FFF2-40B4-BE49-F238E27FC236}">
                <a16:creationId xmlns:a16="http://schemas.microsoft.com/office/drawing/2014/main" id="{7C616769-05CC-4F9B-A945-9C2D247D1970}"/>
              </a:ext>
            </a:extLst>
          </p:cNvPr>
          <p:cNvSpPr/>
          <p:nvPr/>
        </p:nvSpPr>
        <p:spPr>
          <a:xfrm rot="16200000">
            <a:off x="8139843" y="1740121"/>
            <a:ext cx="100408" cy="2935165"/>
          </a:xfrm>
          <a:prstGeom prst="lef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2" name="TextBox 131">
            <a:extLst>
              <a:ext uri="{FF2B5EF4-FFF2-40B4-BE49-F238E27FC236}">
                <a16:creationId xmlns:a16="http://schemas.microsoft.com/office/drawing/2014/main" id="{C2301A2B-7ACA-414F-9DF6-F5879FD03D13}"/>
              </a:ext>
            </a:extLst>
          </p:cNvPr>
          <p:cNvSpPr txBox="1"/>
          <p:nvPr/>
        </p:nvSpPr>
        <p:spPr>
          <a:xfrm>
            <a:off x="6722462" y="3278572"/>
            <a:ext cx="2935165" cy="400110"/>
          </a:xfrm>
          <a:prstGeom prst="rect">
            <a:avLst/>
          </a:prstGeom>
          <a:noFill/>
        </p:spPr>
        <p:txBody>
          <a:bodyPr wrap="square" rtlCol="0">
            <a:spAutoFit/>
          </a:bodyPr>
          <a:lstStyle/>
          <a:p>
            <a:pPr algn="ctr"/>
            <a:r>
              <a:rPr lang="en-US" sz="1000" b="1" dirty="0">
                <a:solidFill>
                  <a:schemeClr val="accent2"/>
                </a:solidFill>
              </a:rPr>
              <a:t>Public Works Develops 2020 SCW Tax Roll In Coordination with Assessor &amp; ISD</a:t>
            </a:r>
          </a:p>
        </p:txBody>
      </p:sp>
      <p:sp>
        <p:nvSpPr>
          <p:cNvPr id="133" name="TextBox 132">
            <a:extLst>
              <a:ext uri="{FF2B5EF4-FFF2-40B4-BE49-F238E27FC236}">
                <a16:creationId xmlns:a16="http://schemas.microsoft.com/office/drawing/2014/main" id="{A5525ADB-48E6-4D3B-A3B1-0EFAC2E2CB07}"/>
              </a:ext>
            </a:extLst>
          </p:cNvPr>
          <p:cNvSpPr txBox="1"/>
          <p:nvPr/>
        </p:nvSpPr>
        <p:spPr>
          <a:xfrm>
            <a:off x="3517507" y="3884252"/>
            <a:ext cx="1128822" cy="861774"/>
          </a:xfrm>
          <a:prstGeom prst="rect">
            <a:avLst/>
          </a:prstGeom>
          <a:noFill/>
        </p:spPr>
        <p:txBody>
          <a:bodyPr wrap="square" rtlCol="0">
            <a:spAutoFit/>
          </a:bodyPr>
          <a:lstStyle/>
          <a:p>
            <a:pPr algn="ctr"/>
            <a:r>
              <a:rPr lang="en-US" sz="1000" b="1" dirty="0">
                <a:solidFill>
                  <a:schemeClr val="accent5"/>
                </a:solidFill>
              </a:rPr>
              <a:t>August:</a:t>
            </a:r>
          </a:p>
          <a:p>
            <a:pPr algn="ctr"/>
            <a:r>
              <a:rPr lang="en-US" sz="1000" b="1" dirty="0">
                <a:solidFill>
                  <a:schemeClr val="accent5"/>
                </a:solidFill>
              </a:rPr>
              <a:t>Final 2019 Tax Roll Due to Auditor Controller</a:t>
            </a:r>
          </a:p>
        </p:txBody>
      </p:sp>
      <p:sp>
        <p:nvSpPr>
          <p:cNvPr id="134" name="Oval 133">
            <a:extLst>
              <a:ext uri="{FF2B5EF4-FFF2-40B4-BE49-F238E27FC236}">
                <a16:creationId xmlns:a16="http://schemas.microsoft.com/office/drawing/2014/main" id="{3D9E5C54-ED6D-41D1-BF48-8C340048A6ED}"/>
              </a:ext>
            </a:extLst>
          </p:cNvPr>
          <p:cNvSpPr/>
          <p:nvPr/>
        </p:nvSpPr>
        <p:spPr>
          <a:xfrm>
            <a:off x="4430755" y="3065884"/>
            <a:ext cx="70780" cy="707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cxnSp>
        <p:nvCxnSpPr>
          <p:cNvPr id="136" name="Connector: Elbow 135">
            <a:extLst>
              <a:ext uri="{FF2B5EF4-FFF2-40B4-BE49-F238E27FC236}">
                <a16:creationId xmlns:a16="http://schemas.microsoft.com/office/drawing/2014/main" id="{AC305B4E-8F4E-4CDF-B7E1-B7811A60D125}"/>
              </a:ext>
            </a:extLst>
          </p:cNvPr>
          <p:cNvCxnSpPr>
            <a:stCxn id="134" idx="4"/>
            <a:endCxn id="133" idx="0"/>
          </p:cNvCxnSpPr>
          <p:nvPr/>
        </p:nvCxnSpPr>
        <p:spPr>
          <a:xfrm rot="5400000">
            <a:off x="3900238" y="3318345"/>
            <a:ext cx="747588" cy="38422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2E96D09F-231D-4F6F-9338-F91B9DC3E3CB}"/>
              </a:ext>
            </a:extLst>
          </p:cNvPr>
          <p:cNvSpPr txBox="1"/>
          <p:nvPr/>
        </p:nvSpPr>
        <p:spPr>
          <a:xfrm>
            <a:off x="9736415" y="4643238"/>
            <a:ext cx="1128822" cy="707886"/>
          </a:xfrm>
          <a:prstGeom prst="rect">
            <a:avLst/>
          </a:prstGeom>
          <a:noFill/>
        </p:spPr>
        <p:txBody>
          <a:bodyPr wrap="square" rtlCol="0">
            <a:spAutoFit/>
          </a:bodyPr>
          <a:lstStyle/>
          <a:p>
            <a:pPr algn="ctr"/>
            <a:r>
              <a:rPr lang="en-US" sz="1000" b="1" dirty="0">
                <a:solidFill>
                  <a:schemeClr val="accent2"/>
                </a:solidFill>
              </a:rPr>
              <a:t>Early October: Tax Bills Mailed to Property Owners</a:t>
            </a:r>
          </a:p>
        </p:txBody>
      </p:sp>
      <p:cxnSp>
        <p:nvCxnSpPr>
          <p:cNvPr id="148" name="Connector: Elbow 147">
            <a:extLst>
              <a:ext uri="{FF2B5EF4-FFF2-40B4-BE49-F238E27FC236}">
                <a16:creationId xmlns:a16="http://schemas.microsoft.com/office/drawing/2014/main" id="{89E163C3-45A4-4FB1-BEED-9AE3B2A1114F}"/>
              </a:ext>
            </a:extLst>
          </p:cNvPr>
          <p:cNvCxnSpPr>
            <a:cxnSpLocks/>
            <a:stCxn id="147" idx="0"/>
            <a:endCxn id="150" idx="4"/>
          </p:cNvCxnSpPr>
          <p:nvPr/>
        </p:nvCxnSpPr>
        <p:spPr>
          <a:xfrm rot="5400000" flipH="1" flipV="1">
            <a:off x="9667688" y="3768438"/>
            <a:ext cx="1507938" cy="241662"/>
          </a:xfrm>
          <a:prstGeom prst="bentConnector3">
            <a:avLst>
              <a:gd name="adj1"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9" name="Connector: Elbow 148">
            <a:extLst>
              <a:ext uri="{FF2B5EF4-FFF2-40B4-BE49-F238E27FC236}">
                <a16:creationId xmlns:a16="http://schemas.microsoft.com/office/drawing/2014/main" id="{71C2CA33-F6FC-43F7-BD0A-EFCF917FF6CB}"/>
              </a:ext>
            </a:extLst>
          </p:cNvPr>
          <p:cNvCxnSpPr>
            <a:cxnSpLocks/>
            <a:stCxn id="155" idx="0"/>
            <a:endCxn id="151" idx="4"/>
          </p:cNvCxnSpPr>
          <p:nvPr/>
        </p:nvCxnSpPr>
        <p:spPr>
          <a:xfrm rot="16200000" flipV="1">
            <a:off x="10710710" y="3370141"/>
            <a:ext cx="898007" cy="428325"/>
          </a:xfrm>
          <a:prstGeom prst="bentConnector3">
            <a:avLst>
              <a:gd name="adj1"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C6EC1C05-0993-47DA-B7C1-D08DEF6DA114}"/>
              </a:ext>
            </a:extLst>
          </p:cNvPr>
          <p:cNvSpPr/>
          <p:nvPr/>
        </p:nvSpPr>
        <p:spPr>
          <a:xfrm>
            <a:off x="10507098" y="3064520"/>
            <a:ext cx="70780" cy="707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1" name="Oval 150">
            <a:extLst>
              <a:ext uri="{FF2B5EF4-FFF2-40B4-BE49-F238E27FC236}">
                <a16:creationId xmlns:a16="http://schemas.microsoft.com/office/drawing/2014/main" id="{A49EAB7C-36AC-496A-888E-0419985B3EBE}"/>
              </a:ext>
            </a:extLst>
          </p:cNvPr>
          <p:cNvSpPr/>
          <p:nvPr/>
        </p:nvSpPr>
        <p:spPr>
          <a:xfrm>
            <a:off x="10910160" y="3064520"/>
            <a:ext cx="70780" cy="707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2" name="TextBox 151">
            <a:extLst>
              <a:ext uri="{FF2B5EF4-FFF2-40B4-BE49-F238E27FC236}">
                <a16:creationId xmlns:a16="http://schemas.microsoft.com/office/drawing/2014/main" id="{B4C579A5-9D9C-4F01-80BF-7236F5209BC7}"/>
              </a:ext>
            </a:extLst>
          </p:cNvPr>
          <p:cNvSpPr txBox="1"/>
          <p:nvPr/>
        </p:nvSpPr>
        <p:spPr>
          <a:xfrm>
            <a:off x="8868193" y="3884252"/>
            <a:ext cx="1128822" cy="861774"/>
          </a:xfrm>
          <a:prstGeom prst="rect">
            <a:avLst/>
          </a:prstGeom>
          <a:noFill/>
        </p:spPr>
        <p:txBody>
          <a:bodyPr wrap="square" rtlCol="0">
            <a:spAutoFit/>
          </a:bodyPr>
          <a:lstStyle/>
          <a:p>
            <a:pPr algn="ctr"/>
            <a:r>
              <a:rPr lang="en-US" sz="1000" b="1" dirty="0">
                <a:solidFill>
                  <a:schemeClr val="accent2"/>
                </a:solidFill>
              </a:rPr>
              <a:t>August:</a:t>
            </a:r>
          </a:p>
          <a:p>
            <a:pPr algn="ctr"/>
            <a:r>
              <a:rPr lang="en-US" sz="1000" b="1" dirty="0">
                <a:solidFill>
                  <a:schemeClr val="accent2"/>
                </a:solidFill>
              </a:rPr>
              <a:t>Final 2020 Tax Roll Due to Auditor Controller</a:t>
            </a:r>
          </a:p>
        </p:txBody>
      </p:sp>
      <p:sp>
        <p:nvSpPr>
          <p:cNvPr id="153" name="Oval 152">
            <a:extLst>
              <a:ext uri="{FF2B5EF4-FFF2-40B4-BE49-F238E27FC236}">
                <a16:creationId xmlns:a16="http://schemas.microsoft.com/office/drawing/2014/main" id="{9836429C-F8AE-41C8-8EDD-646D5C1378FB}"/>
              </a:ext>
            </a:extLst>
          </p:cNvPr>
          <p:cNvSpPr/>
          <p:nvPr/>
        </p:nvSpPr>
        <p:spPr>
          <a:xfrm>
            <a:off x="9781441" y="3065884"/>
            <a:ext cx="70780" cy="707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154" name="Connector: Elbow 153">
            <a:extLst>
              <a:ext uri="{FF2B5EF4-FFF2-40B4-BE49-F238E27FC236}">
                <a16:creationId xmlns:a16="http://schemas.microsoft.com/office/drawing/2014/main" id="{0D5C87A4-4AE7-41BC-B1E9-AB807904C32F}"/>
              </a:ext>
            </a:extLst>
          </p:cNvPr>
          <p:cNvCxnSpPr>
            <a:stCxn id="153" idx="4"/>
            <a:endCxn id="152" idx="0"/>
          </p:cNvCxnSpPr>
          <p:nvPr/>
        </p:nvCxnSpPr>
        <p:spPr>
          <a:xfrm rot="5400000">
            <a:off x="9250924" y="3318345"/>
            <a:ext cx="747588" cy="384227"/>
          </a:xfrm>
          <a:prstGeom prst="bentConnector3">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D8DC8BCD-5136-490F-BDF5-32DD2A994F46}"/>
              </a:ext>
            </a:extLst>
          </p:cNvPr>
          <p:cNvSpPr txBox="1"/>
          <p:nvPr/>
        </p:nvSpPr>
        <p:spPr>
          <a:xfrm>
            <a:off x="10711690" y="4033307"/>
            <a:ext cx="1324370" cy="553998"/>
          </a:xfrm>
          <a:prstGeom prst="rect">
            <a:avLst/>
          </a:prstGeom>
          <a:noFill/>
        </p:spPr>
        <p:txBody>
          <a:bodyPr wrap="square" rtlCol="0">
            <a:spAutoFit/>
          </a:bodyPr>
          <a:lstStyle/>
          <a:p>
            <a:r>
              <a:rPr lang="en-US" sz="1000" b="1" dirty="0">
                <a:solidFill>
                  <a:schemeClr val="accent2"/>
                </a:solidFill>
              </a:rPr>
              <a:t>Nov 1: 1</a:t>
            </a:r>
            <a:r>
              <a:rPr lang="en-US" sz="1000" b="1" baseline="30000" dirty="0">
                <a:solidFill>
                  <a:schemeClr val="accent2"/>
                </a:solidFill>
              </a:rPr>
              <a:t>st</a:t>
            </a:r>
            <a:r>
              <a:rPr lang="en-US" sz="1000" b="1" dirty="0">
                <a:solidFill>
                  <a:schemeClr val="accent2"/>
                </a:solidFill>
              </a:rPr>
              <a:t> Installment of Property Tax Bill Due</a:t>
            </a:r>
          </a:p>
        </p:txBody>
      </p:sp>
      <p:sp>
        <p:nvSpPr>
          <p:cNvPr id="73" name="Title 1">
            <a:extLst>
              <a:ext uri="{FF2B5EF4-FFF2-40B4-BE49-F238E27FC236}">
                <a16:creationId xmlns:a16="http://schemas.microsoft.com/office/drawing/2014/main" id="{283944C1-9FBC-453B-94D3-1ED82153DBC2}"/>
              </a:ext>
            </a:extLst>
          </p:cNvPr>
          <p:cNvSpPr txBox="1">
            <a:spLocks/>
          </p:cNvSpPr>
          <p:nvPr/>
        </p:nvSpPr>
        <p:spPr>
          <a:xfrm>
            <a:off x="977773" y="58286"/>
            <a:ext cx="11214227" cy="741647"/>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gn="l"/>
            <a:r>
              <a:rPr lang="en-US" dirty="0"/>
              <a:t>Tax Timeline Flowchart</a:t>
            </a:r>
          </a:p>
        </p:txBody>
      </p:sp>
      <p:sp>
        <p:nvSpPr>
          <p:cNvPr id="74" name="Slide Number Placeholder 4">
            <a:extLst>
              <a:ext uri="{FF2B5EF4-FFF2-40B4-BE49-F238E27FC236}">
                <a16:creationId xmlns:a16="http://schemas.microsoft.com/office/drawing/2014/main" id="{D79CB33D-FC98-42EE-B238-66175FC2B4C9}"/>
              </a:ext>
            </a:extLst>
          </p:cNvPr>
          <p:cNvSpPr>
            <a:spLocks noGrp="1"/>
          </p:cNvSpPr>
          <p:nvPr>
            <p:ph type="sldNum" sz="quarter" idx="12"/>
          </p:nvPr>
        </p:nvSpPr>
        <p:spPr>
          <a:xfrm>
            <a:off x="8610600" y="6356350"/>
            <a:ext cx="2743200" cy="365125"/>
          </a:xfrm>
        </p:spPr>
        <p:txBody>
          <a:bodyPr/>
          <a:lstStyle/>
          <a:p>
            <a:r>
              <a:rPr lang="en-US" dirty="0"/>
              <a:t>14</a:t>
            </a:r>
          </a:p>
        </p:txBody>
      </p:sp>
      <p:sp>
        <p:nvSpPr>
          <p:cNvPr id="81" name="TextBox 80">
            <a:extLst>
              <a:ext uri="{FF2B5EF4-FFF2-40B4-BE49-F238E27FC236}">
                <a16:creationId xmlns:a16="http://schemas.microsoft.com/office/drawing/2014/main" id="{7D6EA65D-5849-4A29-8720-B0354B316761}"/>
              </a:ext>
            </a:extLst>
          </p:cNvPr>
          <p:cNvSpPr txBox="1"/>
          <p:nvPr/>
        </p:nvSpPr>
        <p:spPr>
          <a:xfrm>
            <a:off x="7389410" y="1588001"/>
            <a:ext cx="1324370" cy="707886"/>
          </a:xfrm>
          <a:prstGeom prst="rect">
            <a:avLst/>
          </a:prstGeom>
          <a:noFill/>
        </p:spPr>
        <p:txBody>
          <a:bodyPr wrap="square" rtlCol="0">
            <a:spAutoFit/>
          </a:bodyPr>
          <a:lstStyle/>
          <a:p>
            <a:r>
              <a:rPr lang="en-US" sz="1000" b="1" dirty="0">
                <a:solidFill>
                  <a:srgbClr val="002060"/>
                </a:solidFill>
              </a:rPr>
              <a:t>Tentative Disbursement 1 of FY19-20 Revenue to Project Developers</a:t>
            </a:r>
          </a:p>
        </p:txBody>
      </p:sp>
      <p:sp>
        <p:nvSpPr>
          <p:cNvPr id="84" name="TextBox 83">
            <a:extLst>
              <a:ext uri="{FF2B5EF4-FFF2-40B4-BE49-F238E27FC236}">
                <a16:creationId xmlns:a16="http://schemas.microsoft.com/office/drawing/2014/main" id="{7D6EA65D-5849-4A29-8720-B0354B316761}"/>
              </a:ext>
            </a:extLst>
          </p:cNvPr>
          <p:cNvSpPr txBox="1"/>
          <p:nvPr/>
        </p:nvSpPr>
        <p:spPr>
          <a:xfrm>
            <a:off x="8738085" y="1594646"/>
            <a:ext cx="1324370" cy="707886"/>
          </a:xfrm>
          <a:prstGeom prst="rect">
            <a:avLst/>
          </a:prstGeom>
          <a:noFill/>
        </p:spPr>
        <p:txBody>
          <a:bodyPr wrap="square" rtlCol="0">
            <a:spAutoFit/>
          </a:bodyPr>
          <a:lstStyle/>
          <a:p>
            <a:r>
              <a:rPr lang="en-US" sz="1000" b="1" dirty="0">
                <a:solidFill>
                  <a:srgbClr val="002060"/>
                </a:solidFill>
              </a:rPr>
              <a:t>Tentative Disbursement 2 of FY19-20 Revenue to Project Developers</a:t>
            </a:r>
          </a:p>
        </p:txBody>
      </p:sp>
      <p:cxnSp>
        <p:nvCxnSpPr>
          <p:cNvPr id="85" name="Connector: Elbow 104">
            <a:extLst>
              <a:ext uri="{FF2B5EF4-FFF2-40B4-BE49-F238E27FC236}">
                <a16:creationId xmlns:a16="http://schemas.microsoft.com/office/drawing/2014/main" id="{2462B318-D4E9-4B31-910D-8939AB380E03}"/>
              </a:ext>
            </a:extLst>
          </p:cNvPr>
          <p:cNvCxnSpPr>
            <a:cxnSpLocks/>
          </p:cNvCxnSpPr>
          <p:nvPr/>
        </p:nvCxnSpPr>
        <p:spPr>
          <a:xfrm rot="5400000" flipH="1" flipV="1">
            <a:off x="7431392" y="2422107"/>
            <a:ext cx="509855" cy="292269"/>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CCFCDFF6-0402-49EC-9E19-993A0F637139}"/>
              </a:ext>
            </a:extLst>
          </p:cNvPr>
          <p:cNvSpPr/>
          <p:nvPr/>
        </p:nvSpPr>
        <p:spPr>
          <a:xfrm>
            <a:off x="7502381" y="2782663"/>
            <a:ext cx="70780" cy="70780"/>
          </a:xfrm>
          <a:prstGeom prst="ellipse">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CCFCDFF6-0402-49EC-9E19-993A0F637139}"/>
              </a:ext>
            </a:extLst>
          </p:cNvPr>
          <p:cNvSpPr/>
          <p:nvPr/>
        </p:nvSpPr>
        <p:spPr>
          <a:xfrm>
            <a:off x="8845839" y="2789699"/>
            <a:ext cx="70780" cy="70780"/>
          </a:xfrm>
          <a:prstGeom prst="ellipse">
            <a:avLst/>
          </a:prstGeom>
          <a:solidFill>
            <a:schemeClr val="tx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91" name="Connector: Elbow 104">
            <a:extLst>
              <a:ext uri="{FF2B5EF4-FFF2-40B4-BE49-F238E27FC236}">
                <a16:creationId xmlns:a16="http://schemas.microsoft.com/office/drawing/2014/main" id="{2462B318-D4E9-4B31-910D-8939AB380E03}"/>
              </a:ext>
            </a:extLst>
          </p:cNvPr>
          <p:cNvCxnSpPr>
            <a:cxnSpLocks/>
          </p:cNvCxnSpPr>
          <p:nvPr/>
        </p:nvCxnSpPr>
        <p:spPr>
          <a:xfrm rot="5400000" flipH="1" flipV="1">
            <a:off x="8765533" y="2412855"/>
            <a:ext cx="509855" cy="292269"/>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C1813780-A96F-476D-BD90-DDB04BD7E819}"/>
              </a:ext>
            </a:extLst>
          </p:cNvPr>
          <p:cNvCxnSpPr>
            <a:cxnSpLocks/>
            <a:stCxn id="92" idx="0"/>
            <a:endCxn id="93" idx="4"/>
          </p:cNvCxnSpPr>
          <p:nvPr/>
        </p:nvCxnSpPr>
        <p:spPr>
          <a:xfrm rot="16200000" flipV="1">
            <a:off x="5483092" y="3895386"/>
            <a:ext cx="1870312" cy="333277"/>
          </a:xfrm>
          <a:prstGeom prst="bentConnector3">
            <a:avLst>
              <a:gd name="adj1" fmla="val 62754"/>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B3BC2F72-8D76-4FE7-AF60-EF54DE1573ED}"/>
              </a:ext>
            </a:extLst>
          </p:cNvPr>
          <p:cNvSpPr txBox="1"/>
          <p:nvPr/>
        </p:nvSpPr>
        <p:spPr>
          <a:xfrm>
            <a:off x="5922701" y="4997181"/>
            <a:ext cx="1324370" cy="707886"/>
          </a:xfrm>
          <a:prstGeom prst="rect">
            <a:avLst/>
          </a:prstGeom>
          <a:noFill/>
        </p:spPr>
        <p:txBody>
          <a:bodyPr wrap="square" rtlCol="0">
            <a:spAutoFit/>
          </a:bodyPr>
          <a:lstStyle/>
          <a:p>
            <a:r>
              <a:rPr lang="en-US" sz="1000" b="1" dirty="0">
                <a:solidFill>
                  <a:schemeClr val="accent5"/>
                </a:solidFill>
              </a:rPr>
              <a:t>Dec 10: Last day for 1</a:t>
            </a:r>
            <a:r>
              <a:rPr lang="en-US" sz="1000" b="1" baseline="30000" dirty="0">
                <a:solidFill>
                  <a:schemeClr val="accent5"/>
                </a:solidFill>
              </a:rPr>
              <a:t>st</a:t>
            </a:r>
            <a:r>
              <a:rPr lang="en-US" sz="1000" b="1" dirty="0">
                <a:solidFill>
                  <a:schemeClr val="accent5"/>
                </a:solidFill>
              </a:rPr>
              <a:t> Installment of Property Tax Bill (Delinquency Date)</a:t>
            </a:r>
          </a:p>
        </p:txBody>
      </p:sp>
      <p:sp>
        <p:nvSpPr>
          <p:cNvPr id="93" name="Oval 92">
            <a:extLst>
              <a:ext uri="{FF2B5EF4-FFF2-40B4-BE49-F238E27FC236}">
                <a16:creationId xmlns:a16="http://schemas.microsoft.com/office/drawing/2014/main" id="{A0517285-4F85-40CE-89B7-23B0A26ABA05}"/>
              </a:ext>
            </a:extLst>
          </p:cNvPr>
          <p:cNvSpPr/>
          <p:nvPr/>
        </p:nvSpPr>
        <p:spPr>
          <a:xfrm>
            <a:off x="6216219" y="3056089"/>
            <a:ext cx="70780" cy="707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6112D0DA-7EA2-406E-BEA7-6E19722461E5}"/>
              </a:ext>
            </a:extLst>
          </p:cNvPr>
          <p:cNvSpPr txBox="1"/>
          <p:nvPr/>
        </p:nvSpPr>
        <p:spPr>
          <a:xfrm>
            <a:off x="7894204" y="4997181"/>
            <a:ext cx="1324370" cy="707886"/>
          </a:xfrm>
          <a:prstGeom prst="rect">
            <a:avLst/>
          </a:prstGeom>
          <a:noFill/>
        </p:spPr>
        <p:txBody>
          <a:bodyPr wrap="square" rtlCol="0">
            <a:spAutoFit/>
          </a:bodyPr>
          <a:lstStyle/>
          <a:p>
            <a:pPr algn="ctr"/>
            <a:r>
              <a:rPr lang="en-US" sz="1000" b="1" dirty="0">
                <a:solidFill>
                  <a:schemeClr val="accent2"/>
                </a:solidFill>
              </a:rPr>
              <a:t>April 10: Last day for 2</a:t>
            </a:r>
            <a:r>
              <a:rPr lang="en-US" sz="1000" b="1" baseline="30000" dirty="0">
                <a:solidFill>
                  <a:schemeClr val="accent2"/>
                </a:solidFill>
              </a:rPr>
              <a:t>nd</a:t>
            </a:r>
            <a:r>
              <a:rPr lang="en-US" sz="1000" b="1" dirty="0">
                <a:solidFill>
                  <a:schemeClr val="accent2"/>
                </a:solidFill>
              </a:rPr>
              <a:t> Installment of Property Tax Bill (Delinquency Date)</a:t>
            </a:r>
          </a:p>
        </p:txBody>
      </p:sp>
      <p:cxnSp>
        <p:nvCxnSpPr>
          <p:cNvPr id="97" name="Connector: Elbow 96">
            <a:extLst>
              <a:ext uri="{FF2B5EF4-FFF2-40B4-BE49-F238E27FC236}">
                <a16:creationId xmlns:a16="http://schemas.microsoft.com/office/drawing/2014/main" id="{F37B0D10-494F-429A-87F5-4FCDE0F5AEE9}"/>
              </a:ext>
            </a:extLst>
          </p:cNvPr>
          <p:cNvCxnSpPr>
            <a:cxnSpLocks/>
            <a:stCxn id="95" idx="0"/>
            <a:endCxn id="98" idx="4"/>
          </p:cNvCxnSpPr>
          <p:nvPr/>
        </p:nvCxnSpPr>
        <p:spPr>
          <a:xfrm rot="16200000" flipV="1">
            <a:off x="7347206" y="3787998"/>
            <a:ext cx="1855426" cy="562940"/>
          </a:xfrm>
          <a:prstGeom prst="bentConnector3">
            <a:avLst>
              <a:gd name="adj1" fmla="val 50000"/>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ADC3C100-A029-4544-9400-E0CBC798C785}"/>
              </a:ext>
            </a:extLst>
          </p:cNvPr>
          <p:cNvSpPr/>
          <p:nvPr/>
        </p:nvSpPr>
        <p:spPr>
          <a:xfrm>
            <a:off x="7958059" y="3070975"/>
            <a:ext cx="70780" cy="707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077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0B32E5-CFBD-4057-A16A-A8BFE8966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4758"/>
            <a:ext cx="12192000" cy="6105525"/>
          </a:xfrm>
          <a:prstGeom prst="rect">
            <a:avLst/>
          </a:prstGeom>
        </p:spPr>
      </p:pic>
      <p:sp>
        <p:nvSpPr>
          <p:cNvPr id="2" name="Title 1">
            <a:extLst>
              <a:ext uri="{FF2B5EF4-FFF2-40B4-BE49-F238E27FC236}">
                <a16:creationId xmlns:a16="http://schemas.microsoft.com/office/drawing/2014/main" id="{231326A2-6D91-48D6-A519-9D0E2F33E93B}"/>
              </a:ext>
            </a:extLst>
          </p:cNvPr>
          <p:cNvSpPr>
            <a:spLocks noGrp="1"/>
          </p:cNvSpPr>
          <p:nvPr>
            <p:ph type="title"/>
          </p:nvPr>
        </p:nvSpPr>
        <p:spPr/>
        <p:txBody>
          <a:bodyPr>
            <a:normAutofit/>
          </a:bodyPr>
          <a:lstStyle/>
          <a:p>
            <a:r>
              <a:rPr lang="en-US" sz="4400" dirty="0">
                <a:latin typeface="+mj-lt"/>
              </a:rPr>
              <a:t>Los Angeles County Public Works</a:t>
            </a:r>
          </a:p>
        </p:txBody>
      </p:sp>
      <p:pic>
        <p:nvPicPr>
          <p:cNvPr id="7" name="Picture 6">
            <a:extLst>
              <a:ext uri="{FF2B5EF4-FFF2-40B4-BE49-F238E27FC236}">
                <a16:creationId xmlns:a16="http://schemas.microsoft.com/office/drawing/2014/main" id="{E4F8F82F-C7F8-4770-9894-676551B728FC}"/>
              </a:ext>
            </a:extLst>
          </p:cNvPr>
          <p:cNvPicPr>
            <a:picLocks noChangeAspect="1"/>
          </p:cNvPicPr>
          <p:nvPr/>
        </p:nvPicPr>
        <p:blipFill>
          <a:blip r:embed="rId3"/>
          <a:stretch>
            <a:fillRect/>
          </a:stretch>
        </p:blipFill>
        <p:spPr>
          <a:xfrm>
            <a:off x="9226892" y="179356"/>
            <a:ext cx="2158724" cy="389157"/>
          </a:xfrm>
          <a:prstGeom prst="rect">
            <a:avLst/>
          </a:prstGeom>
        </p:spPr>
      </p:pic>
      <p:sp>
        <p:nvSpPr>
          <p:cNvPr id="6" name="TextBox 5">
            <a:extLst>
              <a:ext uri="{FF2B5EF4-FFF2-40B4-BE49-F238E27FC236}">
                <a16:creationId xmlns:a16="http://schemas.microsoft.com/office/drawing/2014/main" id="{250051AC-796F-47C6-BED0-C2CDF5223D82}"/>
              </a:ext>
            </a:extLst>
          </p:cNvPr>
          <p:cNvSpPr txBox="1"/>
          <p:nvPr/>
        </p:nvSpPr>
        <p:spPr>
          <a:xfrm>
            <a:off x="261365" y="2174639"/>
            <a:ext cx="3987906" cy="3385542"/>
          </a:xfrm>
          <a:prstGeom prst="rect">
            <a:avLst/>
          </a:prstGeom>
          <a:solidFill>
            <a:schemeClr val="accent1">
              <a:lumMod val="40000"/>
              <a:lumOff val="60000"/>
              <a:alpha val="60000"/>
            </a:schemeClr>
          </a:solidFill>
        </p:spPr>
        <p:txBody>
          <a:bodyPr wrap="square" rtlCol="0">
            <a:spAutoFit/>
          </a:bodyPr>
          <a:lstStyle/>
          <a:p>
            <a:pPr marL="0" lvl="1">
              <a:defRPr/>
            </a:pPr>
            <a:r>
              <a:rPr lang="en-US" sz="2800" b="1" dirty="0"/>
              <a:t>Six Core Service Areas</a:t>
            </a:r>
          </a:p>
          <a:p>
            <a:pPr marL="0" lvl="1">
              <a:defRPr/>
            </a:pPr>
            <a:r>
              <a:rPr lang="en-US" sz="2800" dirty="0"/>
              <a:t>Water Resources                 </a:t>
            </a:r>
          </a:p>
          <a:p>
            <a:pPr marL="0" lvl="1">
              <a:defRPr/>
            </a:pPr>
            <a:r>
              <a:rPr lang="en-US" sz="2800" dirty="0"/>
              <a:t>Development Services </a:t>
            </a:r>
          </a:p>
          <a:p>
            <a:pPr marL="0" lvl="1">
              <a:defRPr/>
            </a:pPr>
            <a:r>
              <a:rPr lang="en-US" sz="2800" dirty="0"/>
              <a:t>Transportation                     </a:t>
            </a:r>
          </a:p>
          <a:p>
            <a:pPr marL="0" lvl="1">
              <a:defRPr/>
            </a:pPr>
            <a:r>
              <a:rPr lang="en-US" sz="2800" dirty="0"/>
              <a:t>Environmental Services </a:t>
            </a:r>
          </a:p>
          <a:p>
            <a:pPr marL="0" lvl="1">
              <a:defRPr/>
            </a:pPr>
            <a:r>
              <a:rPr lang="en-US" sz="2800" dirty="0"/>
              <a:t>Public Buildings                   </a:t>
            </a:r>
          </a:p>
          <a:p>
            <a:pPr marL="0" lvl="1">
              <a:defRPr/>
            </a:pPr>
            <a:r>
              <a:rPr lang="en-US" sz="2800" dirty="0"/>
              <a:t>Emergency Management</a:t>
            </a:r>
            <a:br>
              <a:rPr lang="en-US" sz="4000" dirty="0"/>
            </a:br>
            <a:endParaRPr lang="en-US" dirty="0"/>
          </a:p>
        </p:txBody>
      </p:sp>
    </p:spTree>
    <p:extLst>
      <p:ext uri="{BB962C8B-B14F-4D97-AF65-F5344CB8AC3E}">
        <p14:creationId xmlns:p14="http://schemas.microsoft.com/office/powerpoint/2010/main" val="125997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arched dirt land"/>
          <p:cNvPicPr>
            <a:picLocks noChangeAspect="1" noChangeArrowheads="1"/>
          </p:cNvPicPr>
          <p:nvPr/>
        </p:nvPicPr>
        <p:blipFill rotWithShape="1">
          <a:blip r:embed="rId3">
            <a:extLst>
              <a:ext uri="{28A0092B-C50C-407E-A947-70E740481C1C}">
                <a14:useLocalDpi xmlns:a14="http://schemas.microsoft.com/office/drawing/2010/main" val="0"/>
              </a:ext>
            </a:extLst>
          </a:blip>
          <a:srcRect b="10891"/>
          <a:stretch/>
        </p:blipFill>
        <p:spPr bwMode="auto">
          <a:xfrm>
            <a:off x="0" y="741854"/>
            <a:ext cx="12192000" cy="610700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989B26D-46E2-4309-90BC-03C9738F98D4}" type="slidenum">
              <a:rPr lang="en-US" smtClean="0"/>
              <a:t>4</a:t>
            </a:fld>
            <a:endParaRPr lang="en-US"/>
          </a:p>
        </p:txBody>
      </p:sp>
      <p:grpSp>
        <p:nvGrpSpPr>
          <p:cNvPr id="4" name="Group 3">
            <a:extLst>
              <a:ext uri="{FF2B5EF4-FFF2-40B4-BE49-F238E27FC236}">
                <a16:creationId xmlns:a16="http://schemas.microsoft.com/office/drawing/2014/main" id="{A2062CD7-8D17-4BB6-B814-114F277706FF}"/>
              </a:ext>
            </a:extLst>
          </p:cNvPr>
          <p:cNvGrpSpPr/>
          <p:nvPr/>
        </p:nvGrpSpPr>
        <p:grpSpPr>
          <a:xfrm>
            <a:off x="2636459" y="4133904"/>
            <a:ext cx="2103120" cy="2064585"/>
            <a:chOff x="290235" y="2736904"/>
            <a:chExt cx="1905717" cy="2106789"/>
          </a:xfrm>
        </p:grpSpPr>
        <p:pic>
          <p:nvPicPr>
            <p:cNvPr id="5" name="Picture 4">
              <a:extLst>
                <a:ext uri="{FF2B5EF4-FFF2-40B4-BE49-F238E27FC236}">
                  <a16:creationId xmlns:a16="http://schemas.microsoft.com/office/drawing/2014/main" id="{DF591C92-4D77-449E-82FF-6CC26B4694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0235" y="2736904"/>
              <a:ext cx="1905717" cy="2106789"/>
            </a:xfrm>
            <a:prstGeom prst="ellipse">
              <a:avLst/>
            </a:prstGeom>
            <a:ln w="38100">
              <a:solidFill>
                <a:srgbClr val="58B4D7"/>
              </a:solidFill>
            </a:ln>
          </p:spPr>
        </p:pic>
        <p:sp>
          <p:nvSpPr>
            <p:cNvPr id="6" name="TextBox 5">
              <a:extLst>
                <a:ext uri="{FF2B5EF4-FFF2-40B4-BE49-F238E27FC236}">
                  <a16:creationId xmlns:a16="http://schemas.microsoft.com/office/drawing/2014/main" id="{C5906CCF-0955-EF42-8BD3-C1522F0AE027}"/>
                </a:ext>
              </a:extLst>
            </p:cNvPr>
            <p:cNvSpPr txBox="1"/>
            <p:nvPr/>
          </p:nvSpPr>
          <p:spPr>
            <a:xfrm>
              <a:off x="493561" y="3264819"/>
              <a:ext cx="1528565" cy="1036425"/>
            </a:xfrm>
            <a:prstGeom prst="rect">
              <a:avLst/>
            </a:prstGeom>
            <a:solidFill>
              <a:schemeClr val="tx1">
                <a:alpha val="60000"/>
              </a:schemeClr>
            </a:solidFill>
          </p:spPr>
          <p:txBody>
            <a:bodyPr wrap="square" rtlCol="0">
              <a:spAutoFit/>
            </a:bodyPr>
            <a:lstStyle/>
            <a:p>
              <a:pPr algn="ctr"/>
              <a:r>
                <a:rPr lang="en-US" sz="2000" b="1" dirty="0">
                  <a:ln>
                    <a:solidFill>
                      <a:srgbClr val="1EA4D7"/>
                    </a:solidFill>
                  </a:ln>
                  <a:solidFill>
                    <a:prstClr val="white"/>
                  </a:solidFill>
                  <a:latin typeface="Futura Medium" panose="020B0602020204020303" pitchFamily="34" charset="-79"/>
                  <a:cs typeface="Futura Medium" panose="020B0602020204020303" pitchFamily="34" charset="-79"/>
                </a:rPr>
                <a:t>Reliance on </a:t>
              </a:r>
            </a:p>
            <a:p>
              <a:pPr algn="ctr"/>
              <a:r>
                <a:rPr lang="en-US" sz="2000" b="1" dirty="0">
                  <a:ln>
                    <a:solidFill>
                      <a:srgbClr val="1EA4D7"/>
                    </a:solidFill>
                  </a:ln>
                  <a:solidFill>
                    <a:prstClr val="white"/>
                  </a:solidFill>
                  <a:latin typeface="Futura Medium" panose="020B0602020204020303" pitchFamily="34" charset="-79"/>
                  <a:cs typeface="Futura Medium" panose="020B0602020204020303" pitchFamily="34" charset="-79"/>
                </a:rPr>
                <a:t>Imported Water</a:t>
              </a:r>
            </a:p>
          </p:txBody>
        </p:sp>
      </p:grpSp>
      <p:grpSp>
        <p:nvGrpSpPr>
          <p:cNvPr id="8" name="Group 7">
            <a:extLst>
              <a:ext uri="{FF2B5EF4-FFF2-40B4-BE49-F238E27FC236}">
                <a16:creationId xmlns:a16="http://schemas.microsoft.com/office/drawing/2014/main" id="{B2EEBAD5-2DC0-4813-B403-6860470B0330}"/>
              </a:ext>
            </a:extLst>
          </p:cNvPr>
          <p:cNvGrpSpPr/>
          <p:nvPr/>
        </p:nvGrpSpPr>
        <p:grpSpPr>
          <a:xfrm>
            <a:off x="5161896" y="1907162"/>
            <a:ext cx="2103120" cy="2103120"/>
            <a:chOff x="3604603" y="2822166"/>
            <a:chExt cx="1897050" cy="1890429"/>
          </a:xfrm>
        </p:grpSpPr>
        <p:pic>
          <p:nvPicPr>
            <p:cNvPr id="9" name="Picture 8">
              <a:extLst>
                <a:ext uri="{FF2B5EF4-FFF2-40B4-BE49-F238E27FC236}">
                  <a16:creationId xmlns:a16="http://schemas.microsoft.com/office/drawing/2014/main" id="{10BA2212-F870-438E-80F7-9F1133A2EF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04603" y="2822166"/>
              <a:ext cx="1897050" cy="1890429"/>
            </a:xfrm>
            <a:prstGeom prst="ellipse">
              <a:avLst/>
            </a:prstGeom>
            <a:ln w="38100">
              <a:solidFill>
                <a:srgbClr val="58B4D7"/>
              </a:solidFill>
            </a:ln>
          </p:spPr>
        </p:pic>
        <p:sp>
          <p:nvSpPr>
            <p:cNvPr id="10" name="TextBox 9">
              <a:extLst>
                <a:ext uri="{FF2B5EF4-FFF2-40B4-BE49-F238E27FC236}">
                  <a16:creationId xmlns:a16="http://schemas.microsoft.com/office/drawing/2014/main" id="{F9B053E5-24A2-4944-A077-329E7CB3253F}"/>
                </a:ext>
              </a:extLst>
            </p:cNvPr>
            <p:cNvSpPr txBox="1"/>
            <p:nvPr/>
          </p:nvSpPr>
          <p:spPr>
            <a:xfrm>
              <a:off x="3705215" y="3452361"/>
              <a:ext cx="1695825" cy="636297"/>
            </a:xfrm>
            <a:prstGeom prst="rect">
              <a:avLst/>
            </a:prstGeom>
            <a:solidFill>
              <a:schemeClr val="tx1">
                <a:alpha val="60000"/>
              </a:schemeClr>
            </a:solidFill>
          </p:spPr>
          <p:txBody>
            <a:bodyPr wrap="square" rtlCol="0">
              <a:spAutoFit/>
            </a:bodyPr>
            <a:lstStyle/>
            <a:p>
              <a:pPr algn="ctr"/>
              <a:r>
                <a:rPr lang="en-US" sz="2000" b="1" dirty="0">
                  <a:ln>
                    <a:solidFill>
                      <a:srgbClr val="1EA4D7"/>
                    </a:solidFill>
                  </a:ln>
                  <a:solidFill>
                    <a:prstClr val="white"/>
                  </a:solidFill>
                  <a:latin typeface="Futura Medium" panose="020B0602020204020303" pitchFamily="34" charset="-79"/>
                  <a:cs typeface="Futura Medium" panose="020B0602020204020303" pitchFamily="34" charset="-79"/>
                </a:rPr>
                <a:t>Climate Change</a:t>
              </a:r>
            </a:p>
          </p:txBody>
        </p:sp>
      </p:grpSp>
      <p:grpSp>
        <p:nvGrpSpPr>
          <p:cNvPr id="11" name="Group 10">
            <a:extLst>
              <a:ext uri="{FF2B5EF4-FFF2-40B4-BE49-F238E27FC236}">
                <a16:creationId xmlns:a16="http://schemas.microsoft.com/office/drawing/2014/main" id="{A0A41367-62B6-48B1-8EF0-4A4332DA1B9C}"/>
              </a:ext>
            </a:extLst>
          </p:cNvPr>
          <p:cNvGrpSpPr/>
          <p:nvPr/>
        </p:nvGrpSpPr>
        <p:grpSpPr>
          <a:xfrm>
            <a:off x="8355595" y="4253230"/>
            <a:ext cx="2103120" cy="2103120"/>
            <a:chOff x="6434837" y="3414805"/>
            <a:chExt cx="1897051" cy="1256796"/>
          </a:xfrm>
        </p:grpSpPr>
        <p:pic>
          <p:nvPicPr>
            <p:cNvPr id="12" name="Picture 11">
              <a:extLst>
                <a:ext uri="{FF2B5EF4-FFF2-40B4-BE49-F238E27FC236}">
                  <a16:creationId xmlns:a16="http://schemas.microsoft.com/office/drawing/2014/main" id="{EEB01B82-AC7D-48E2-9539-2471204ECC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34837" y="3414805"/>
              <a:ext cx="1897051" cy="1256796"/>
            </a:xfrm>
            <a:prstGeom prst="ellipse">
              <a:avLst/>
            </a:prstGeom>
            <a:ln w="38100">
              <a:solidFill>
                <a:srgbClr val="58B4D7"/>
              </a:solidFill>
            </a:ln>
          </p:spPr>
        </p:pic>
        <p:sp>
          <p:nvSpPr>
            <p:cNvPr id="13" name="TextBox 12">
              <a:extLst>
                <a:ext uri="{FF2B5EF4-FFF2-40B4-BE49-F238E27FC236}">
                  <a16:creationId xmlns:a16="http://schemas.microsoft.com/office/drawing/2014/main" id="{15A1D8E6-93A2-47C7-88EC-4B2EE73B7DF7}"/>
                </a:ext>
              </a:extLst>
            </p:cNvPr>
            <p:cNvSpPr txBox="1"/>
            <p:nvPr/>
          </p:nvSpPr>
          <p:spPr>
            <a:xfrm>
              <a:off x="6528459" y="3863283"/>
              <a:ext cx="1695520" cy="423023"/>
            </a:xfrm>
            <a:prstGeom prst="rect">
              <a:avLst/>
            </a:prstGeom>
            <a:solidFill>
              <a:schemeClr val="tx1">
                <a:alpha val="60000"/>
              </a:schemeClr>
            </a:solidFill>
          </p:spPr>
          <p:txBody>
            <a:bodyPr wrap="square" rtlCol="0">
              <a:spAutoFit/>
            </a:bodyPr>
            <a:lstStyle/>
            <a:p>
              <a:pPr algn="ctr"/>
              <a:r>
                <a:rPr lang="en-US" sz="2000" b="1" dirty="0">
                  <a:ln>
                    <a:solidFill>
                      <a:srgbClr val="1EA4D7"/>
                    </a:solidFill>
                  </a:ln>
                  <a:solidFill>
                    <a:prstClr val="white"/>
                  </a:solidFill>
                  <a:latin typeface="Futura Medium" panose="020B0602020204020303" pitchFamily="34" charset="-79"/>
                  <a:cs typeface="Futura Medium" panose="020B0602020204020303" pitchFamily="34" charset="-79"/>
                </a:rPr>
                <a:t>Limited Infrastructure</a:t>
              </a:r>
            </a:p>
          </p:txBody>
        </p:sp>
      </p:grpSp>
      <p:grpSp>
        <p:nvGrpSpPr>
          <p:cNvPr id="14" name="Group 13">
            <a:extLst>
              <a:ext uri="{FF2B5EF4-FFF2-40B4-BE49-F238E27FC236}">
                <a16:creationId xmlns:a16="http://schemas.microsoft.com/office/drawing/2014/main" id="{1416F83A-F36A-4359-B655-FE133A0F9AEB}"/>
              </a:ext>
            </a:extLst>
          </p:cNvPr>
          <p:cNvGrpSpPr/>
          <p:nvPr/>
        </p:nvGrpSpPr>
        <p:grpSpPr>
          <a:xfrm>
            <a:off x="8676948" y="963728"/>
            <a:ext cx="2103120" cy="2103120"/>
            <a:chOff x="5663299" y="697402"/>
            <a:chExt cx="1897051" cy="1890429"/>
          </a:xfrm>
        </p:grpSpPr>
        <p:pic>
          <p:nvPicPr>
            <p:cNvPr id="15" name="Picture 14">
              <a:extLst>
                <a:ext uri="{FF2B5EF4-FFF2-40B4-BE49-F238E27FC236}">
                  <a16:creationId xmlns:a16="http://schemas.microsoft.com/office/drawing/2014/main" id="{C14478A7-BC8B-4A07-A751-E8C4A88ECCA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63299" y="697402"/>
              <a:ext cx="1897051" cy="1890429"/>
            </a:xfrm>
            <a:prstGeom prst="ellipse">
              <a:avLst/>
            </a:prstGeom>
            <a:ln w="38100">
              <a:solidFill>
                <a:srgbClr val="58B4D7"/>
              </a:solidFill>
            </a:ln>
          </p:spPr>
        </p:pic>
        <p:sp>
          <p:nvSpPr>
            <p:cNvPr id="16" name="TextBox 15">
              <a:extLst>
                <a:ext uri="{FF2B5EF4-FFF2-40B4-BE49-F238E27FC236}">
                  <a16:creationId xmlns:a16="http://schemas.microsoft.com/office/drawing/2014/main" id="{4C1D5B50-C228-4F8E-BB12-A718A9E18685}"/>
                </a:ext>
              </a:extLst>
            </p:cNvPr>
            <p:cNvSpPr txBox="1"/>
            <p:nvPr/>
          </p:nvSpPr>
          <p:spPr>
            <a:xfrm>
              <a:off x="5762100" y="1381006"/>
              <a:ext cx="1661924" cy="636297"/>
            </a:xfrm>
            <a:prstGeom prst="rect">
              <a:avLst/>
            </a:prstGeom>
            <a:solidFill>
              <a:schemeClr val="tx1">
                <a:alpha val="60000"/>
              </a:schemeClr>
            </a:solidFill>
          </p:spPr>
          <p:txBody>
            <a:bodyPr wrap="square" rtlCol="0">
              <a:spAutoFit/>
            </a:bodyPr>
            <a:lstStyle/>
            <a:p>
              <a:pPr algn="ctr"/>
              <a:r>
                <a:rPr lang="en-US" sz="2000" b="1" dirty="0">
                  <a:ln>
                    <a:solidFill>
                      <a:srgbClr val="1EA4D7"/>
                    </a:solidFill>
                  </a:ln>
                  <a:solidFill>
                    <a:prstClr val="white"/>
                  </a:solidFill>
                  <a:latin typeface="Futura Medium" panose="020B0602020204020303" pitchFamily="34" charset="-79"/>
                  <a:cs typeface="Futura Medium" panose="020B0602020204020303" pitchFamily="34" charset="-79"/>
                </a:rPr>
                <a:t>Fractured Jurisdiction</a:t>
              </a:r>
            </a:p>
          </p:txBody>
        </p:sp>
      </p:grpSp>
      <p:grpSp>
        <p:nvGrpSpPr>
          <p:cNvPr id="17" name="Group 16">
            <a:extLst>
              <a:ext uri="{FF2B5EF4-FFF2-40B4-BE49-F238E27FC236}">
                <a16:creationId xmlns:a16="http://schemas.microsoft.com/office/drawing/2014/main" id="{33FD78E6-1941-41F3-9C05-E14F5FB222EA}"/>
              </a:ext>
            </a:extLst>
          </p:cNvPr>
          <p:cNvGrpSpPr/>
          <p:nvPr/>
        </p:nvGrpSpPr>
        <p:grpSpPr>
          <a:xfrm>
            <a:off x="1259820" y="1284065"/>
            <a:ext cx="2103120" cy="2103120"/>
            <a:chOff x="3553251" y="180769"/>
            <a:chExt cx="1897052" cy="1890883"/>
          </a:xfrm>
        </p:grpSpPr>
        <p:pic>
          <p:nvPicPr>
            <p:cNvPr id="18" name="Picture 17">
              <a:extLst>
                <a:ext uri="{FF2B5EF4-FFF2-40B4-BE49-F238E27FC236}">
                  <a16:creationId xmlns:a16="http://schemas.microsoft.com/office/drawing/2014/main" id="{8AEAAB23-48F4-4FB9-9327-3DADF7CF73E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53251" y="180769"/>
              <a:ext cx="1897052" cy="1890883"/>
            </a:xfrm>
            <a:prstGeom prst="ellipse">
              <a:avLst/>
            </a:prstGeom>
            <a:ln w="38100">
              <a:solidFill>
                <a:srgbClr val="58B4D7"/>
              </a:solidFill>
            </a:ln>
          </p:spPr>
        </p:pic>
        <p:sp>
          <p:nvSpPr>
            <p:cNvPr id="19" name="TextBox 18">
              <a:extLst>
                <a:ext uri="{FF2B5EF4-FFF2-40B4-BE49-F238E27FC236}">
                  <a16:creationId xmlns:a16="http://schemas.microsoft.com/office/drawing/2014/main" id="{1E2AB6CE-2083-4D64-BB47-B9DE87AA37E6}"/>
                </a:ext>
              </a:extLst>
            </p:cNvPr>
            <p:cNvSpPr txBox="1"/>
            <p:nvPr/>
          </p:nvSpPr>
          <p:spPr>
            <a:xfrm>
              <a:off x="3653864" y="972094"/>
              <a:ext cx="1695825" cy="415076"/>
            </a:xfrm>
            <a:prstGeom prst="rect">
              <a:avLst/>
            </a:prstGeom>
            <a:solidFill>
              <a:schemeClr val="tx1">
                <a:alpha val="60000"/>
              </a:schemeClr>
            </a:solidFill>
          </p:spPr>
          <p:txBody>
            <a:bodyPr wrap="square" rtlCol="0">
              <a:spAutoFit/>
            </a:bodyPr>
            <a:lstStyle/>
            <a:p>
              <a:pPr algn="ctr"/>
              <a:r>
                <a:rPr lang="en-US" sz="2400" b="1" dirty="0">
                  <a:ln>
                    <a:solidFill>
                      <a:srgbClr val="1EA4D7"/>
                    </a:solidFill>
                  </a:ln>
                  <a:solidFill>
                    <a:prstClr val="white"/>
                  </a:solidFill>
                  <a:latin typeface="Futura Medium" panose="020B0602020204020303" pitchFamily="34" charset="-79"/>
                  <a:cs typeface="Futura Medium" panose="020B0602020204020303" pitchFamily="34" charset="-79"/>
                </a:rPr>
                <a:t>Pollution</a:t>
              </a:r>
            </a:p>
          </p:txBody>
        </p:sp>
      </p:grpSp>
      <p:sp>
        <p:nvSpPr>
          <p:cNvPr id="21" name="Title 1">
            <a:extLst>
              <a:ext uri="{FF2B5EF4-FFF2-40B4-BE49-F238E27FC236}">
                <a16:creationId xmlns:a16="http://schemas.microsoft.com/office/drawing/2014/main" id="{7ADBD67F-5213-4471-8607-FF1C94581BA3}"/>
              </a:ext>
            </a:extLst>
          </p:cNvPr>
          <p:cNvSpPr txBox="1">
            <a:spLocks/>
          </p:cNvSpPr>
          <p:nvPr/>
        </p:nvSpPr>
        <p:spPr>
          <a:xfrm>
            <a:off x="977774" y="1"/>
            <a:ext cx="11214226" cy="74475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Water Resiliency Challenges</a:t>
            </a:r>
          </a:p>
        </p:txBody>
      </p:sp>
    </p:spTree>
    <p:extLst>
      <p:ext uri="{BB962C8B-B14F-4D97-AF65-F5344CB8AC3E}">
        <p14:creationId xmlns:p14="http://schemas.microsoft.com/office/powerpoint/2010/main" val="702194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11259"/>
          <a:stretch/>
        </p:blipFill>
        <p:spPr>
          <a:xfrm>
            <a:off x="0" y="744759"/>
            <a:ext cx="12192000" cy="6085809"/>
          </a:xfrm>
          <a:prstGeom prst="rect">
            <a:avLst/>
          </a:prstGeom>
        </p:spPr>
      </p:pic>
      <p:sp>
        <p:nvSpPr>
          <p:cNvPr id="2" name="Slide Number Placeholder 1"/>
          <p:cNvSpPr>
            <a:spLocks noGrp="1"/>
          </p:cNvSpPr>
          <p:nvPr>
            <p:ph type="sldNum" sz="quarter" idx="12"/>
          </p:nvPr>
        </p:nvSpPr>
        <p:spPr>
          <a:xfrm>
            <a:off x="9068375" y="6190463"/>
            <a:ext cx="2743200" cy="365125"/>
          </a:xfrm>
        </p:spPr>
        <p:txBody>
          <a:bodyPr/>
          <a:lstStyle/>
          <a:p>
            <a:fld id="{8989B26D-46E2-4309-90BC-03C9738F98D4}" type="slidenum">
              <a:rPr lang="en-US" smtClean="0"/>
              <a:t>5</a:t>
            </a:fld>
            <a:endParaRPr lang="en-US"/>
          </a:p>
        </p:txBody>
      </p:sp>
      <p:sp>
        <p:nvSpPr>
          <p:cNvPr id="3" name="Title 1">
            <a:extLst>
              <a:ext uri="{FF2B5EF4-FFF2-40B4-BE49-F238E27FC236}">
                <a16:creationId xmlns:a16="http://schemas.microsoft.com/office/drawing/2014/main" id="{7ADBD67F-5213-4471-8607-FF1C94581BA3}"/>
              </a:ext>
            </a:extLst>
          </p:cNvPr>
          <p:cNvSpPr txBox="1">
            <a:spLocks/>
          </p:cNvSpPr>
          <p:nvPr/>
        </p:nvSpPr>
        <p:spPr>
          <a:xfrm>
            <a:off x="977774" y="1"/>
            <a:ext cx="11214226" cy="74475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Regional Issue… Regional Approach</a:t>
            </a:r>
          </a:p>
        </p:txBody>
      </p:sp>
      <p:pic>
        <p:nvPicPr>
          <p:cNvPr id="4" name="Picture 3">
            <a:extLst>
              <a:ext uri="{FF2B5EF4-FFF2-40B4-BE49-F238E27FC236}">
                <a16:creationId xmlns:a16="http://schemas.microsoft.com/office/drawing/2014/main" id="{1388C50A-01F0-43AF-916D-6F296E71A067}"/>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6511"/>
                    </a14:imgEffect>
                    <a14:imgEffect>
                      <a14:saturation sat="111000"/>
                    </a14:imgEffect>
                    <a14:imgEffect>
                      <a14:brightnessContrast bright="2000" contrast="24000"/>
                    </a14:imgEffect>
                  </a14:imgLayer>
                </a14:imgProps>
              </a:ext>
              <a:ext uri="{28A0092B-C50C-407E-A947-70E740481C1C}">
                <a14:useLocalDpi xmlns:a14="http://schemas.microsoft.com/office/drawing/2010/main"/>
              </a:ext>
            </a:extLst>
          </a:blip>
          <a:srcRect l="36231" t="5873"/>
          <a:stretch/>
        </p:blipFill>
        <p:spPr>
          <a:xfrm>
            <a:off x="5800739" y="1360865"/>
            <a:ext cx="6210031" cy="4561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6"/>
          <a:srcRect l="17253" t="42137" r="17582" b="27973"/>
          <a:stretch/>
        </p:blipFill>
        <p:spPr>
          <a:xfrm>
            <a:off x="6593772" y="1589923"/>
            <a:ext cx="5174901" cy="1335177"/>
          </a:xfrm>
          <a:prstGeom prst="rect">
            <a:avLst/>
          </a:prstGeom>
        </p:spPr>
      </p:pic>
      <p:sp>
        <p:nvSpPr>
          <p:cNvPr id="6" name="TextBox 5"/>
          <p:cNvSpPr txBox="1"/>
          <p:nvPr/>
        </p:nvSpPr>
        <p:spPr>
          <a:xfrm>
            <a:off x="8553200" y="4457279"/>
            <a:ext cx="2351314" cy="923330"/>
          </a:xfrm>
          <a:prstGeom prst="rect">
            <a:avLst/>
          </a:prstGeom>
          <a:noFill/>
        </p:spPr>
        <p:txBody>
          <a:bodyPr wrap="square" rtlCol="0">
            <a:spAutoFit/>
          </a:bodyPr>
          <a:lstStyle/>
          <a:p>
            <a:pPr algn="ctr"/>
            <a:r>
              <a:rPr lang="en-US" dirty="0">
                <a:solidFill>
                  <a:prstClr val="white"/>
                </a:solidFill>
              </a:rPr>
              <a:t>The public agreed …passed with 69.5%.  Certified 11/30.</a:t>
            </a:r>
          </a:p>
        </p:txBody>
      </p:sp>
      <p:sp>
        <p:nvSpPr>
          <p:cNvPr id="8" name="TextBox 7">
            <a:extLst>
              <a:ext uri="{FF2B5EF4-FFF2-40B4-BE49-F238E27FC236}">
                <a16:creationId xmlns:a16="http://schemas.microsoft.com/office/drawing/2014/main" id="{8BF060D0-9BF5-46B4-A533-0D5D7B0D934B}"/>
              </a:ext>
            </a:extLst>
          </p:cNvPr>
          <p:cNvSpPr txBox="1"/>
          <p:nvPr/>
        </p:nvSpPr>
        <p:spPr>
          <a:xfrm>
            <a:off x="661563" y="1086240"/>
            <a:ext cx="4256102" cy="1938992"/>
          </a:xfrm>
          <a:prstGeom prst="rect">
            <a:avLst/>
          </a:prstGeom>
          <a:solidFill>
            <a:srgbClr val="EAEAEA">
              <a:alpha val="45882"/>
            </a:srgbClr>
          </a:solidFill>
          <a:effectLst>
            <a:outerShdw blurRad="76200" dist="12700" dir="2700000" sy="-23000" kx="-800400" algn="bl" rotWithShape="0">
              <a:prstClr val="black">
                <a:alpha val="2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41A796"/>
              </a:buClr>
              <a:buSzTx/>
              <a:buFontTx/>
              <a:buNone/>
              <a:tabLst/>
              <a:defRPr/>
            </a:pPr>
            <a:r>
              <a:rPr kumimoji="0" lang="en-US" sz="4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CAPTURE</a:t>
            </a:r>
          </a:p>
          <a:p>
            <a:pPr marL="0" marR="0" lvl="0" indent="0" algn="ctr" defTabSz="914400" rtl="0" eaLnBrk="1" fontAlgn="auto" latinLnBrk="0" hangingPunct="1">
              <a:lnSpc>
                <a:spcPct val="100000"/>
              </a:lnSpc>
              <a:spcBef>
                <a:spcPts val="0"/>
              </a:spcBef>
              <a:spcAft>
                <a:spcPts val="0"/>
              </a:spcAft>
              <a:buClr>
                <a:srgbClr val="41A796"/>
              </a:buClr>
              <a:buSzTx/>
              <a:buFontTx/>
              <a:buNone/>
              <a:tabLst/>
              <a:defRPr/>
            </a:pPr>
            <a:r>
              <a:rPr kumimoji="0" lang="en-US" sz="4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CLEAN </a:t>
            </a:r>
          </a:p>
          <a:p>
            <a:pPr marL="0" marR="0" lvl="0" indent="0" algn="ctr" defTabSz="914400" rtl="0" eaLnBrk="1" fontAlgn="auto" latinLnBrk="0" hangingPunct="1">
              <a:lnSpc>
                <a:spcPct val="100000"/>
              </a:lnSpc>
              <a:spcBef>
                <a:spcPts val="0"/>
              </a:spcBef>
              <a:spcAft>
                <a:spcPts val="0"/>
              </a:spcAft>
              <a:buClr>
                <a:srgbClr val="41A796"/>
              </a:buClr>
              <a:buSzTx/>
              <a:buFontTx/>
              <a:buNone/>
              <a:tabLst/>
              <a:defRPr/>
            </a:pPr>
            <a:r>
              <a:rPr kumimoji="0" lang="en-US" sz="4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CONSERVE</a:t>
            </a:r>
          </a:p>
        </p:txBody>
      </p:sp>
      <p:grpSp>
        <p:nvGrpSpPr>
          <p:cNvPr id="17" name="Group 16">
            <a:extLst>
              <a:ext uri="{FF2B5EF4-FFF2-40B4-BE49-F238E27FC236}">
                <a16:creationId xmlns:a16="http://schemas.microsoft.com/office/drawing/2014/main" id="{AF4C73B6-0B93-4279-99BA-B38D1CCACCD0}"/>
              </a:ext>
            </a:extLst>
          </p:cNvPr>
          <p:cNvGrpSpPr/>
          <p:nvPr/>
        </p:nvGrpSpPr>
        <p:grpSpPr>
          <a:xfrm>
            <a:off x="231601" y="3211265"/>
            <a:ext cx="4937760" cy="3345118"/>
            <a:chOff x="-200686" y="1558644"/>
            <a:chExt cx="8666592" cy="5299356"/>
          </a:xfrm>
        </p:grpSpPr>
        <p:sp>
          <p:nvSpPr>
            <p:cNvPr id="18" name="Rectangle: Diagonal Corners Rounded 1">
              <a:extLst>
                <a:ext uri="{FF2B5EF4-FFF2-40B4-BE49-F238E27FC236}">
                  <a16:creationId xmlns:a16="http://schemas.microsoft.com/office/drawing/2014/main" id="{C991998C-E5E9-4F22-9495-F2E42D991260}"/>
                </a:ext>
              </a:extLst>
            </p:cNvPr>
            <p:cNvSpPr/>
            <p:nvPr/>
          </p:nvSpPr>
          <p:spPr>
            <a:xfrm>
              <a:off x="231648" y="1865054"/>
              <a:ext cx="8234258" cy="4706821"/>
            </a:xfrm>
            <a:prstGeom prst="round2DiagRect">
              <a:avLst/>
            </a:prstGeom>
            <a:solidFill>
              <a:schemeClr val="accent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9" name="TextBox 18">
              <a:extLst>
                <a:ext uri="{FF2B5EF4-FFF2-40B4-BE49-F238E27FC236}">
                  <a16:creationId xmlns:a16="http://schemas.microsoft.com/office/drawing/2014/main" id="{68D840AC-CA83-4A5F-928E-C35D9A070F46}"/>
                </a:ext>
              </a:extLst>
            </p:cNvPr>
            <p:cNvSpPr txBox="1"/>
            <p:nvPr/>
          </p:nvSpPr>
          <p:spPr>
            <a:xfrm>
              <a:off x="1637209" y="2561898"/>
              <a:ext cx="6690782" cy="731372"/>
            </a:xfrm>
            <a:prstGeom prst="rect">
              <a:avLst/>
            </a:prstGeom>
            <a:noFill/>
          </p:spPr>
          <p:txBody>
            <a:bodyPr wrap="square" rtlCol="0">
              <a:spAutoFit/>
            </a:bodyPr>
            <a:lstStyle/>
            <a:p>
              <a:pPr>
                <a:defRPr/>
              </a:pPr>
              <a:r>
                <a:rPr lang="en-US" sz="2400" b="1" dirty="0">
                  <a:ln>
                    <a:solidFill>
                      <a:prstClr val="black"/>
                    </a:solidFill>
                  </a:ln>
                  <a:solidFill>
                    <a:prstClr val="white"/>
                  </a:solidFill>
                  <a:latin typeface="Futura Medium" panose="020B0602020204020303" pitchFamily="34" charset="-79"/>
                  <a:cs typeface="Futura Medium" panose="020B0602020204020303" pitchFamily="34" charset="-79"/>
                </a:rPr>
                <a:t>Improve Water Quality</a:t>
              </a:r>
            </a:p>
          </p:txBody>
        </p:sp>
        <p:sp>
          <p:nvSpPr>
            <p:cNvPr id="20" name="TextBox 19">
              <a:extLst>
                <a:ext uri="{FF2B5EF4-FFF2-40B4-BE49-F238E27FC236}">
                  <a16:creationId xmlns:a16="http://schemas.microsoft.com/office/drawing/2014/main" id="{75C71F75-06FE-49E6-9707-5E7C0F764206}"/>
                </a:ext>
              </a:extLst>
            </p:cNvPr>
            <p:cNvSpPr txBox="1"/>
            <p:nvPr/>
          </p:nvSpPr>
          <p:spPr>
            <a:xfrm>
              <a:off x="2409097" y="3492460"/>
              <a:ext cx="5918893" cy="1316470"/>
            </a:xfrm>
            <a:prstGeom prst="rect">
              <a:avLst/>
            </a:prstGeom>
            <a:noFill/>
          </p:spPr>
          <p:txBody>
            <a:bodyPr wrap="square" rtlCol="0">
              <a:spAutoFit/>
            </a:bodyPr>
            <a:lstStyle/>
            <a:p>
              <a:pPr>
                <a:defRPr/>
              </a:pPr>
              <a:r>
                <a:rPr lang="en-US" sz="2400" b="1" dirty="0">
                  <a:ln>
                    <a:solidFill>
                      <a:prstClr val="black"/>
                    </a:solidFill>
                  </a:ln>
                  <a:solidFill>
                    <a:prstClr val="white"/>
                  </a:solidFill>
                  <a:latin typeface="Futura Medium" panose="020B0602020204020303" pitchFamily="34" charset="-79"/>
                  <a:cs typeface="Futura Medium" panose="020B0602020204020303" pitchFamily="34" charset="-79"/>
                </a:rPr>
                <a:t>Increase Local Water Supply</a:t>
              </a:r>
            </a:p>
          </p:txBody>
        </p:sp>
        <p:sp>
          <p:nvSpPr>
            <p:cNvPr id="21" name="TextBox 20">
              <a:extLst>
                <a:ext uri="{FF2B5EF4-FFF2-40B4-BE49-F238E27FC236}">
                  <a16:creationId xmlns:a16="http://schemas.microsoft.com/office/drawing/2014/main" id="{0C764BD7-A7F0-413C-993B-1F6062A1D1D6}"/>
                </a:ext>
              </a:extLst>
            </p:cNvPr>
            <p:cNvSpPr txBox="1"/>
            <p:nvPr/>
          </p:nvSpPr>
          <p:spPr>
            <a:xfrm>
              <a:off x="2886312" y="4961170"/>
              <a:ext cx="4898558" cy="1316470"/>
            </a:xfrm>
            <a:prstGeom prst="rect">
              <a:avLst/>
            </a:prstGeom>
            <a:noFill/>
          </p:spPr>
          <p:txBody>
            <a:bodyPr wrap="square" rtlCol="0">
              <a:spAutoFit/>
            </a:bodyPr>
            <a:lstStyle/>
            <a:p>
              <a:pPr>
                <a:defRPr/>
              </a:pPr>
              <a:r>
                <a:rPr lang="en-US" sz="2400" b="1" dirty="0">
                  <a:ln>
                    <a:solidFill>
                      <a:prstClr val="black"/>
                    </a:solidFill>
                  </a:ln>
                  <a:solidFill>
                    <a:prstClr val="white"/>
                  </a:solidFill>
                  <a:latin typeface="Futura Medium" panose="020B0602020204020303" pitchFamily="34" charset="-79"/>
                  <a:cs typeface="Futura Medium" panose="020B0602020204020303" pitchFamily="34" charset="-79"/>
                </a:rPr>
                <a:t>Enhance Communities</a:t>
              </a:r>
            </a:p>
          </p:txBody>
        </p:sp>
        <p:pic>
          <p:nvPicPr>
            <p:cNvPr id="22" name="Picture 21">
              <a:extLst>
                <a:ext uri="{FF2B5EF4-FFF2-40B4-BE49-F238E27FC236}">
                  <a16:creationId xmlns:a16="http://schemas.microsoft.com/office/drawing/2014/main" id="{92A889DF-460A-4647-A347-6DBEEBAF3D7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0686" y="1558644"/>
              <a:ext cx="2630436" cy="2558790"/>
            </a:xfrm>
            <a:prstGeom prst="rect">
              <a:avLst/>
            </a:prstGeom>
          </p:spPr>
        </p:pic>
        <p:pic>
          <p:nvPicPr>
            <p:cNvPr id="23" name="Picture 22">
              <a:extLst>
                <a:ext uri="{FF2B5EF4-FFF2-40B4-BE49-F238E27FC236}">
                  <a16:creationId xmlns:a16="http://schemas.microsoft.com/office/drawing/2014/main" id="{A5D0540C-D400-4BE4-BF5C-BD6D8307437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7103" y="2993929"/>
              <a:ext cx="2499210" cy="2412532"/>
            </a:xfrm>
            <a:prstGeom prst="rect">
              <a:avLst/>
            </a:prstGeom>
          </p:spPr>
        </p:pic>
        <p:pic>
          <p:nvPicPr>
            <p:cNvPr id="24" name="Picture 23">
              <a:extLst>
                <a:ext uri="{FF2B5EF4-FFF2-40B4-BE49-F238E27FC236}">
                  <a16:creationId xmlns:a16="http://schemas.microsoft.com/office/drawing/2014/main" id="{4C22A76E-209C-4128-9DAE-5D10493F4F3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71510" y="4316716"/>
              <a:ext cx="2102428" cy="2541284"/>
            </a:xfrm>
            <a:prstGeom prst="rect">
              <a:avLst/>
            </a:prstGeom>
          </p:spPr>
        </p:pic>
      </p:grpSp>
    </p:spTree>
    <p:extLst>
      <p:ext uri="{BB962C8B-B14F-4D97-AF65-F5344CB8AC3E}">
        <p14:creationId xmlns:p14="http://schemas.microsoft.com/office/powerpoint/2010/main" val="1227433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82CC25-62A2-4714-ADC5-7FF315A18435}"/>
              </a:ext>
            </a:extLst>
          </p:cNvPr>
          <p:cNvSpPr>
            <a:spLocks noGrp="1"/>
          </p:cNvSpPr>
          <p:nvPr>
            <p:ph type="sldNum" sz="quarter" idx="12"/>
          </p:nvPr>
        </p:nvSpPr>
        <p:spPr/>
        <p:txBody>
          <a:bodyPr/>
          <a:lstStyle/>
          <a:p>
            <a:fld id="{8989B26D-46E2-4309-90BC-03C9738F98D4}" type="slidenum">
              <a:rPr lang="en-US" smtClean="0"/>
              <a:t>6</a:t>
            </a:fld>
            <a:endParaRPr lang="en-US"/>
          </a:p>
        </p:txBody>
      </p:sp>
      <p:graphicFrame>
        <p:nvGraphicFramePr>
          <p:cNvPr id="4" name="Chart 3">
            <a:extLst>
              <a:ext uri="{FF2B5EF4-FFF2-40B4-BE49-F238E27FC236}">
                <a16:creationId xmlns:a16="http://schemas.microsoft.com/office/drawing/2014/main" id="{1A980566-EA3A-47A0-BE8F-F58E500100AC}"/>
              </a:ext>
            </a:extLst>
          </p:cNvPr>
          <p:cNvGraphicFramePr/>
          <p:nvPr>
            <p:extLst>
              <p:ext uri="{D42A27DB-BD31-4B8C-83A1-F6EECF244321}">
                <p14:modId xmlns:p14="http://schemas.microsoft.com/office/powerpoint/2010/main" val="932500686"/>
              </p:ext>
            </p:extLst>
          </p:nvPr>
        </p:nvGraphicFramePr>
        <p:xfrm>
          <a:off x="3417068" y="1554127"/>
          <a:ext cx="7936732" cy="428389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13483864-3600-4C89-99F1-FBF872A9F45B}"/>
              </a:ext>
            </a:extLst>
          </p:cNvPr>
          <p:cNvSpPr txBox="1"/>
          <p:nvPr/>
        </p:nvSpPr>
        <p:spPr>
          <a:xfrm>
            <a:off x="8563036" y="3701135"/>
            <a:ext cx="2588397" cy="369332"/>
          </a:xfrm>
          <a:prstGeom prst="rect">
            <a:avLst/>
          </a:prstGeom>
          <a:noFill/>
        </p:spPr>
        <p:txBody>
          <a:bodyPr wrap="square" rtlCol="0">
            <a:spAutoFit/>
          </a:bodyPr>
          <a:lstStyle/>
          <a:p>
            <a:r>
              <a:rPr lang="en-US" dirty="0">
                <a:solidFill>
                  <a:schemeClr val="accent3">
                    <a:lumMod val="50000"/>
                  </a:schemeClr>
                </a:solidFill>
              </a:rPr>
              <a:t>(40% = $120M annually)</a:t>
            </a:r>
          </a:p>
        </p:txBody>
      </p:sp>
      <p:sp>
        <p:nvSpPr>
          <p:cNvPr id="12" name="TextBox 11">
            <a:extLst>
              <a:ext uri="{FF2B5EF4-FFF2-40B4-BE49-F238E27FC236}">
                <a16:creationId xmlns:a16="http://schemas.microsoft.com/office/drawing/2014/main" id="{C7B1546A-5614-4D7A-B581-001E112B65F6}"/>
              </a:ext>
            </a:extLst>
          </p:cNvPr>
          <p:cNvSpPr txBox="1"/>
          <p:nvPr/>
        </p:nvSpPr>
        <p:spPr>
          <a:xfrm>
            <a:off x="8537015" y="2881007"/>
            <a:ext cx="2614418" cy="369332"/>
          </a:xfrm>
          <a:prstGeom prst="rect">
            <a:avLst/>
          </a:prstGeom>
          <a:noFill/>
        </p:spPr>
        <p:txBody>
          <a:bodyPr wrap="square" rtlCol="0">
            <a:spAutoFit/>
          </a:bodyPr>
          <a:lstStyle/>
          <a:p>
            <a:r>
              <a:rPr lang="en-US" dirty="0">
                <a:solidFill>
                  <a:schemeClr val="accent3">
                    <a:lumMod val="50000"/>
                  </a:schemeClr>
                </a:solidFill>
              </a:rPr>
              <a:t>(50% = $150M annually)</a:t>
            </a:r>
          </a:p>
        </p:txBody>
      </p:sp>
      <p:sp>
        <p:nvSpPr>
          <p:cNvPr id="13" name="TextBox 12">
            <a:extLst>
              <a:ext uri="{FF2B5EF4-FFF2-40B4-BE49-F238E27FC236}">
                <a16:creationId xmlns:a16="http://schemas.microsoft.com/office/drawing/2014/main" id="{90E6744A-17E4-4C4C-AA32-E9B23BF70234}"/>
              </a:ext>
            </a:extLst>
          </p:cNvPr>
          <p:cNvSpPr txBox="1"/>
          <p:nvPr/>
        </p:nvSpPr>
        <p:spPr>
          <a:xfrm>
            <a:off x="8591445" y="4546656"/>
            <a:ext cx="2464789" cy="369332"/>
          </a:xfrm>
          <a:prstGeom prst="rect">
            <a:avLst/>
          </a:prstGeom>
          <a:noFill/>
        </p:spPr>
        <p:txBody>
          <a:bodyPr wrap="square" rtlCol="0">
            <a:spAutoFit/>
          </a:bodyPr>
          <a:lstStyle/>
          <a:p>
            <a:r>
              <a:rPr lang="en-US" dirty="0">
                <a:solidFill>
                  <a:schemeClr val="accent3">
                    <a:lumMod val="50000"/>
                  </a:schemeClr>
                </a:solidFill>
              </a:rPr>
              <a:t>(10% = $30M annually)</a:t>
            </a:r>
          </a:p>
        </p:txBody>
      </p:sp>
      <p:sp>
        <p:nvSpPr>
          <p:cNvPr id="14" name="Title 1">
            <a:extLst>
              <a:ext uri="{FF2B5EF4-FFF2-40B4-BE49-F238E27FC236}">
                <a16:creationId xmlns:a16="http://schemas.microsoft.com/office/drawing/2014/main" id="{7ADBD67F-5213-4471-8607-FF1C94581BA3}"/>
              </a:ext>
            </a:extLst>
          </p:cNvPr>
          <p:cNvSpPr txBox="1">
            <a:spLocks/>
          </p:cNvSpPr>
          <p:nvPr/>
        </p:nvSpPr>
        <p:spPr>
          <a:xfrm>
            <a:off x="977774" y="1"/>
            <a:ext cx="11214226" cy="74475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Safe, Clean Water Program Fund Allocation</a:t>
            </a:r>
          </a:p>
        </p:txBody>
      </p:sp>
      <p:sp>
        <p:nvSpPr>
          <p:cNvPr id="9" name="TextBox 8">
            <a:extLst>
              <a:ext uri="{FF2B5EF4-FFF2-40B4-BE49-F238E27FC236}">
                <a16:creationId xmlns:a16="http://schemas.microsoft.com/office/drawing/2014/main" id="{CF349DCF-71AC-4329-B552-5799D13FC733}"/>
              </a:ext>
            </a:extLst>
          </p:cNvPr>
          <p:cNvSpPr txBox="1"/>
          <p:nvPr/>
        </p:nvSpPr>
        <p:spPr>
          <a:xfrm>
            <a:off x="7306594" y="5325246"/>
            <a:ext cx="4736319" cy="400110"/>
          </a:xfrm>
          <a:prstGeom prst="rect">
            <a:avLst/>
          </a:prstGeom>
          <a:noFill/>
        </p:spPr>
        <p:txBody>
          <a:bodyPr wrap="square" rtlCol="0">
            <a:spAutoFit/>
          </a:bodyPr>
          <a:lstStyle/>
          <a:p>
            <a:pPr algn="r"/>
            <a:r>
              <a:rPr lang="en-US" dirty="0"/>
              <a:t> </a:t>
            </a:r>
            <a:r>
              <a:rPr lang="en-US" sz="2000" dirty="0"/>
              <a:t>Total Program: Approx. $300M annually</a:t>
            </a:r>
          </a:p>
        </p:txBody>
      </p:sp>
      <p:cxnSp>
        <p:nvCxnSpPr>
          <p:cNvPr id="8" name="Straight Connector 7">
            <a:extLst>
              <a:ext uri="{FF2B5EF4-FFF2-40B4-BE49-F238E27FC236}">
                <a16:creationId xmlns:a16="http://schemas.microsoft.com/office/drawing/2014/main" id="{6E0624A3-84EC-4521-8042-EBFA72E84FA4}"/>
              </a:ext>
            </a:extLst>
          </p:cNvPr>
          <p:cNvCxnSpPr>
            <a:cxnSpLocks/>
          </p:cNvCxnSpPr>
          <p:nvPr/>
        </p:nvCxnSpPr>
        <p:spPr>
          <a:xfrm>
            <a:off x="8244842" y="5175464"/>
            <a:ext cx="3108958" cy="0"/>
          </a:xfrm>
          <a:prstGeom prst="line">
            <a:avLst/>
          </a:prstGeom>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774E1011-D46F-417D-9ADC-5D32243ED78E}"/>
              </a:ext>
            </a:extLst>
          </p:cNvPr>
          <p:cNvSpPr txBox="1"/>
          <p:nvPr/>
        </p:nvSpPr>
        <p:spPr>
          <a:xfrm>
            <a:off x="7734562" y="1968546"/>
            <a:ext cx="4178559" cy="461665"/>
          </a:xfrm>
          <a:prstGeom prst="rect">
            <a:avLst/>
          </a:prstGeom>
          <a:noFill/>
        </p:spPr>
        <p:txBody>
          <a:bodyPr wrap="square" rtlCol="0">
            <a:spAutoFit/>
          </a:bodyPr>
          <a:lstStyle/>
          <a:p>
            <a:r>
              <a:rPr lang="en-US" sz="2400" b="1" u="sng" dirty="0"/>
              <a:t>3 programs to be implemented:</a:t>
            </a:r>
          </a:p>
        </p:txBody>
      </p:sp>
      <p:sp>
        <p:nvSpPr>
          <p:cNvPr id="15" name="TextBox 14">
            <a:extLst>
              <a:ext uri="{FF2B5EF4-FFF2-40B4-BE49-F238E27FC236}">
                <a16:creationId xmlns:a16="http://schemas.microsoft.com/office/drawing/2014/main" id="{BCDA6ACF-8E5B-244D-8B21-0055D0197270}"/>
              </a:ext>
            </a:extLst>
          </p:cNvPr>
          <p:cNvSpPr txBox="1"/>
          <p:nvPr/>
        </p:nvSpPr>
        <p:spPr>
          <a:xfrm>
            <a:off x="109690" y="1725920"/>
            <a:ext cx="3861547" cy="2435731"/>
          </a:xfrm>
          <a:prstGeom prst="rect">
            <a:avLst/>
          </a:prstGeom>
          <a:solidFill>
            <a:schemeClr val="bg1">
              <a:alpha val="72000"/>
            </a:schemeClr>
          </a:solidFill>
          <a:effectLst/>
        </p:spPr>
        <p:txBody>
          <a:bodyPr wrap="square" rtlCol="0">
            <a:spAutoFit/>
          </a:bodyPr>
          <a:lstStyle/>
          <a:p>
            <a:pPr algn="ctr">
              <a:lnSpc>
                <a:spcPct val="150000"/>
              </a:lnSpc>
            </a:pPr>
            <a:r>
              <a:rPr lang="en-US" sz="2400" b="1" u="sng" dirty="0">
                <a:cs typeface="Microsoft Tai Le" panose="020B0502040204020203" pitchFamily="34" charset="0"/>
              </a:rPr>
              <a:t>Parcel tax</a:t>
            </a:r>
          </a:p>
          <a:p>
            <a:pPr marL="342900" indent="-342900" algn="ctr">
              <a:buFont typeface="Arial" panose="020B0604020202020204" pitchFamily="34" charset="0"/>
              <a:buChar char="•"/>
            </a:pPr>
            <a:r>
              <a:rPr lang="en-US" sz="2400" b="1" dirty="0">
                <a:cs typeface="Microsoft Tai Le" panose="020B0502040204020203" pitchFamily="34" charset="0"/>
              </a:rPr>
              <a:t>2.5 cents per square foot of impermeable area</a:t>
            </a:r>
          </a:p>
          <a:p>
            <a:pPr marL="342900" indent="-342900" algn="ctr">
              <a:lnSpc>
                <a:spcPct val="150000"/>
              </a:lnSpc>
              <a:buFont typeface="Arial" panose="020B0604020202020204" pitchFamily="34" charset="0"/>
              <a:buChar char="•"/>
            </a:pPr>
            <a:r>
              <a:rPr lang="en-US" sz="2400" b="1" dirty="0">
                <a:cs typeface="Microsoft Tai Le" panose="020B0502040204020203" pitchFamily="34" charset="0"/>
              </a:rPr>
              <a:t>Watershed-based projects</a:t>
            </a:r>
          </a:p>
          <a:p>
            <a:pPr marL="342900" indent="-342900" algn="ctr">
              <a:lnSpc>
                <a:spcPct val="150000"/>
              </a:lnSpc>
              <a:buFont typeface="Arial" panose="020B0604020202020204" pitchFamily="34" charset="0"/>
              <a:buChar char="•"/>
            </a:pPr>
            <a:r>
              <a:rPr lang="en-US" sz="2400" b="1" dirty="0">
                <a:cs typeface="Microsoft Tai Le" panose="020B0502040204020203" pitchFamily="34" charset="0"/>
              </a:rPr>
              <a:t>Local &amp; Regional Projects</a:t>
            </a:r>
          </a:p>
        </p:txBody>
      </p:sp>
      <p:grpSp>
        <p:nvGrpSpPr>
          <p:cNvPr id="16" name="Group 15">
            <a:extLst>
              <a:ext uri="{FF2B5EF4-FFF2-40B4-BE49-F238E27FC236}">
                <a16:creationId xmlns:a16="http://schemas.microsoft.com/office/drawing/2014/main" id="{81C3EB1D-8B32-470D-9F81-D86BB3F5C7F2}"/>
              </a:ext>
            </a:extLst>
          </p:cNvPr>
          <p:cNvGrpSpPr/>
          <p:nvPr/>
        </p:nvGrpSpPr>
        <p:grpSpPr>
          <a:xfrm>
            <a:off x="774119" y="4294244"/>
            <a:ext cx="3743325" cy="2353142"/>
            <a:chOff x="1333500" y="4185771"/>
            <a:chExt cx="3743325" cy="2353142"/>
          </a:xfrm>
        </p:grpSpPr>
        <p:sp>
          <p:nvSpPr>
            <p:cNvPr id="17" name="Explosion 1 5">
              <a:extLst>
                <a:ext uri="{FF2B5EF4-FFF2-40B4-BE49-F238E27FC236}">
                  <a16:creationId xmlns:a16="http://schemas.microsoft.com/office/drawing/2014/main" id="{5B24C92B-AB42-4A09-AE59-9597B9FBECCD}"/>
                </a:ext>
              </a:extLst>
            </p:cNvPr>
            <p:cNvSpPr/>
            <p:nvPr/>
          </p:nvSpPr>
          <p:spPr>
            <a:xfrm>
              <a:off x="1333500" y="4185771"/>
              <a:ext cx="3743325" cy="2353142"/>
            </a:xfrm>
            <a:prstGeom prst="irregularSeal1">
              <a:avLst/>
            </a:prstGeom>
            <a:solidFill>
              <a:srgbClr val="4BDF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D94457-4C90-4D5A-AD73-DDEC17EC9D1F}"/>
                </a:ext>
              </a:extLst>
            </p:cNvPr>
            <p:cNvSpPr txBox="1"/>
            <p:nvPr/>
          </p:nvSpPr>
          <p:spPr>
            <a:xfrm>
              <a:off x="1924049" y="4947608"/>
              <a:ext cx="2562225" cy="738664"/>
            </a:xfrm>
            <a:prstGeom prst="rect">
              <a:avLst/>
            </a:prstGeom>
            <a:noFill/>
          </p:spPr>
          <p:txBody>
            <a:bodyPr wrap="square" rtlCol="0">
              <a:spAutoFit/>
            </a:bodyPr>
            <a:lstStyle/>
            <a:p>
              <a:pPr algn="ctr"/>
              <a:r>
                <a:rPr lang="en-US" sz="1400" dirty="0">
                  <a:solidFill>
                    <a:schemeClr val="bg1"/>
                  </a:solidFill>
                </a:rPr>
                <a:t>Revised FY19-20 revenue projection available in</a:t>
              </a:r>
            </a:p>
            <a:p>
              <a:pPr algn="ctr"/>
              <a:r>
                <a:rPr lang="en-US" sz="1400" dirty="0">
                  <a:solidFill>
                    <a:schemeClr val="bg1"/>
                  </a:solidFill>
                </a:rPr>
                <a:t> summer 2019</a:t>
              </a:r>
            </a:p>
          </p:txBody>
        </p:sp>
      </p:grpSp>
    </p:spTree>
    <p:extLst>
      <p:ext uri="{BB962C8B-B14F-4D97-AF65-F5344CB8AC3E}">
        <p14:creationId xmlns:p14="http://schemas.microsoft.com/office/powerpoint/2010/main" val="2183941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atin typeface="+mj-lt"/>
              </a:rPr>
              <a:t>Exemptions, Credits, and Appeals</a:t>
            </a:r>
          </a:p>
        </p:txBody>
      </p:sp>
      <p:sp>
        <p:nvSpPr>
          <p:cNvPr id="4" name="Slide Number Placeholder 3"/>
          <p:cNvSpPr>
            <a:spLocks noGrp="1"/>
          </p:cNvSpPr>
          <p:nvPr>
            <p:ph type="sldNum" sz="quarter" idx="12"/>
          </p:nvPr>
        </p:nvSpPr>
        <p:spPr/>
        <p:txBody>
          <a:bodyPr/>
          <a:lstStyle/>
          <a:p>
            <a:fld id="{8989B26D-46E2-4309-90BC-03C9738F98D4}" type="slidenum">
              <a:rPr lang="en-US" smtClean="0"/>
              <a:t>7</a:t>
            </a:fld>
            <a:endParaRPr lang="en-US"/>
          </a:p>
        </p:txBody>
      </p:sp>
      <p:sp>
        <p:nvSpPr>
          <p:cNvPr id="5" name="TextBox 4">
            <a:extLst>
              <a:ext uri="{FF2B5EF4-FFF2-40B4-BE49-F238E27FC236}">
                <a16:creationId xmlns:a16="http://schemas.microsoft.com/office/drawing/2014/main" id="{B23FE918-9DDA-4E9F-B511-75A0254C6B41}"/>
              </a:ext>
            </a:extLst>
          </p:cNvPr>
          <p:cNvSpPr txBox="1"/>
          <p:nvPr/>
        </p:nvSpPr>
        <p:spPr>
          <a:xfrm>
            <a:off x="1236228" y="4030955"/>
            <a:ext cx="7406662" cy="1200329"/>
          </a:xfrm>
          <a:prstGeom prst="rect">
            <a:avLst/>
          </a:prstGeom>
          <a:noFill/>
          <a:effectLst>
            <a:outerShdw blurRad="76200" dir="18900000" sy="23000" kx="-1200000" algn="bl" rotWithShape="0">
              <a:prstClr val="black">
                <a:alpha val="20000"/>
              </a:prstClr>
            </a:outerShdw>
          </a:effectLst>
        </p:spPr>
        <p:txBody>
          <a:bodyPr wrap="square" rtlCol="0">
            <a:spAutoFit/>
          </a:bodyPr>
          <a:lstStyle/>
          <a:p>
            <a:pPr marL="457200" marR="0" lvl="0" indent="-457200"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2400" dirty="0">
                <a:solidFill>
                  <a:schemeClr val="tx2"/>
                </a:solidFill>
                <a:latin typeface="Calibri" panose="020F0502020204030204"/>
              </a:rPr>
              <a:t>Tax reduction for qualifying stormwater improvements</a:t>
            </a:r>
            <a:br>
              <a:rPr lang="en-US" sz="2400" dirty="0">
                <a:solidFill>
                  <a:schemeClr val="tx2"/>
                </a:solidFill>
                <a:latin typeface="Calibri" panose="020F0502020204030204"/>
              </a:rPr>
            </a:br>
            <a:r>
              <a:rPr lang="en-US" sz="2400" dirty="0">
                <a:solidFill>
                  <a:schemeClr val="tx2"/>
                </a:solidFill>
                <a:latin typeface="Calibri" panose="020F0502020204030204"/>
              </a:rPr>
              <a:t>(SUSMP, IGP, LID, and equivalent)</a:t>
            </a:r>
          </a:p>
          <a:p>
            <a:pPr marL="457200" marR="0" lvl="0" indent="-457200"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US" sz="2400" i="0" u="none" strike="noStrike" kern="1200" cap="none" spc="0" normalizeH="0" baseline="0" noProof="0" dirty="0">
                <a:solidFill>
                  <a:schemeClr val="tx2"/>
                </a:solidFill>
                <a:effectLst/>
                <a:uLnTx/>
                <a:uFillTx/>
                <a:latin typeface="Calibri" panose="020F0502020204030204"/>
                <a:ea typeface="+mn-ea"/>
                <a:cs typeface="+mn-cs"/>
              </a:rPr>
              <a:t>Up to 100</a:t>
            </a:r>
            <a:r>
              <a:rPr lang="en-US" sz="2400" dirty="0">
                <a:solidFill>
                  <a:schemeClr val="tx2"/>
                </a:solidFill>
                <a:latin typeface="Calibri" panose="020F0502020204030204"/>
              </a:rPr>
              <a:t>% credit for qualifying additional activities</a:t>
            </a:r>
            <a:endParaRPr kumimoji="0" lang="en-US" sz="2000" b="1" i="0" u="none" strike="noStrike" kern="1200" cap="none" spc="0" normalizeH="0" baseline="0" noProof="0" dirty="0">
              <a:solidFill>
                <a:schemeClr val="tx2"/>
              </a:solidFill>
              <a:effectLst/>
              <a:uLnTx/>
              <a:uFillTx/>
              <a:latin typeface="Calibri" panose="020F0502020204030204"/>
            </a:endParaRPr>
          </a:p>
        </p:txBody>
      </p:sp>
      <p:sp>
        <p:nvSpPr>
          <p:cNvPr id="7" name="TextBox 6">
            <a:extLst>
              <a:ext uri="{FF2B5EF4-FFF2-40B4-BE49-F238E27FC236}">
                <a16:creationId xmlns:a16="http://schemas.microsoft.com/office/drawing/2014/main" id="{29E468D2-D804-4B13-8067-EAF2DA32EDAA}"/>
              </a:ext>
            </a:extLst>
          </p:cNvPr>
          <p:cNvSpPr txBox="1"/>
          <p:nvPr/>
        </p:nvSpPr>
        <p:spPr>
          <a:xfrm>
            <a:off x="631169" y="1556912"/>
            <a:ext cx="8612584" cy="1938992"/>
          </a:xfrm>
          <a:prstGeom prst="rect">
            <a:avLst/>
          </a:prstGeom>
          <a:noFill/>
          <a:effectLst>
            <a:outerShdw blurRad="76200" dir="18900000" sy="23000" kx="-1200000" algn="bl" rotWithShape="0">
              <a:prstClr val="black">
                <a:alpha val="20000"/>
              </a:prstClr>
            </a:outerShdw>
          </a:effectLst>
        </p:spPr>
        <p:txBody>
          <a:bodyPr wrap="square" rtlCol="0">
            <a:spAutoFit/>
          </a:bodyPr>
          <a:lstStyle/>
          <a:p>
            <a:pPr marL="1023938" marR="0" lvl="0" indent="-457200"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US" sz="2400" i="0" u="none" strike="noStrike" kern="1200" cap="none" spc="0" normalizeH="0" baseline="0" noProof="0" dirty="0">
                <a:ln>
                  <a:noFill/>
                </a:ln>
                <a:solidFill>
                  <a:schemeClr val="tx2"/>
                </a:solidFill>
                <a:effectLst/>
                <a:uLnTx/>
                <a:uFillTx/>
                <a:latin typeface="Calibri" panose="020F0502020204030204"/>
                <a:ea typeface="+mn-ea"/>
                <a:cs typeface="+mn-cs"/>
              </a:rPr>
              <a:t>Government coded parcel numbers</a:t>
            </a:r>
          </a:p>
          <a:p>
            <a:pPr marL="1023938" marR="0" lvl="0" indent="-457200"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2400" dirty="0">
                <a:solidFill>
                  <a:schemeClr val="tx2"/>
                </a:solidFill>
                <a:latin typeface="Calibri" panose="020F0502020204030204"/>
              </a:rPr>
              <a:t>Parcels already exempt from Ad Valorem taxes</a:t>
            </a:r>
            <a:br>
              <a:rPr lang="en-US" sz="2400" dirty="0">
                <a:solidFill>
                  <a:schemeClr val="tx2"/>
                </a:solidFill>
                <a:latin typeface="Calibri" panose="020F0502020204030204"/>
              </a:rPr>
            </a:br>
            <a:r>
              <a:rPr lang="en-US" sz="2400" dirty="0">
                <a:solidFill>
                  <a:schemeClr val="tx2"/>
                </a:solidFill>
                <a:latin typeface="Calibri" panose="020F0502020204030204"/>
              </a:rPr>
              <a:t>(including qualifying non-profits and other)</a:t>
            </a:r>
          </a:p>
          <a:p>
            <a:pPr marL="1023938" marR="0" lvl="0" indent="-457200"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2400" dirty="0">
                <a:solidFill>
                  <a:schemeClr val="tx2"/>
                </a:solidFill>
                <a:latin typeface="Calibri" panose="020F0502020204030204"/>
              </a:rPr>
              <a:t>Antelope Valley Watershed Area</a:t>
            </a:r>
          </a:p>
          <a:p>
            <a:pPr marL="1023938" marR="0" lvl="0" indent="-457200"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2400" dirty="0">
                <a:solidFill>
                  <a:schemeClr val="tx2"/>
                </a:solidFill>
                <a:latin typeface="Calibri" panose="020F0502020204030204"/>
              </a:rPr>
              <a:t>Low-income senior-owned parcels (under development)</a:t>
            </a:r>
          </a:p>
        </p:txBody>
      </p:sp>
      <p:pic>
        <p:nvPicPr>
          <p:cNvPr id="8" name="Picture 7">
            <a:extLst>
              <a:ext uri="{FF2B5EF4-FFF2-40B4-BE49-F238E27FC236}">
                <a16:creationId xmlns:a16="http://schemas.microsoft.com/office/drawing/2014/main" id="{C48D91D7-5B03-4EC6-B9B8-D47D9A07C5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901134" y="2143745"/>
            <a:ext cx="3500312" cy="1760256"/>
          </a:xfrm>
          <a:prstGeom prst="rect">
            <a:avLst/>
          </a:prstGeom>
          <a:ln>
            <a:noFill/>
          </a:ln>
          <a:effectLst>
            <a:outerShdw blurRad="190500" algn="tl" rotWithShape="0">
              <a:srgbClr val="000000">
                <a:alpha val="70000"/>
              </a:srgbClr>
            </a:outerShdw>
          </a:effectLst>
        </p:spPr>
      </p:pic>
      <p:sp>
        <p:nvSpPr>
          <p:cNvPr id="9" name="Title 3">
            <a:extLst>
              <a:ext uri="{FF2B5EF4-FFF2-40B4-BE49-F238E27FC236}">
                <a16:creationId xmlns:a16="http://schemas.microsoft.com/office/drawing/2014/main" id="{97FBA685-943C-4533-B382-2D4C42C362C8}"/>
              </a:ext>
            </a:extLst>
          </p:cNvPr>
          <p:cNvSpPr txBox="1">
            <a:spLocks/>
          </p:cNvSpPr>
          <p:nvPr/>
        </p:nvSpPr>
        <p:spPr>
          <a:xfrm>
            <a:off x="93337" y="967698"/>
            <a:ext cx="7398512" cy="612038"/>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566738" algn="l">
              <a:lnSpc>
                <a:spcPct val="100000"/>
              </a:lnSpc>
              <a:spcBef>
                <a:spcPts val="0"/>
              </a:spcBef>
              <a:buClr>
                <a:srgbClr val="3D6585"/>
              </a:buClr>
              <a:defRPr/>
            </a:pPr>
            <a:r>
              <a:rPr lang="en-US" b="0" dirty="0">
                <a:solidFill>
                  <a:schemeClr val="tx2"/>
                </a:solidFill>
                <a:latin typeface="Calibri" panose="020F0502020204030204"/>
                <a:ea typeface="+mn-ea"/>
                <a:cs typeface="+mn-cs"/>
              </a:rPr>
              <a:t>Exemptions:</a:t>
            </a:r>
          </a:p>
        </p:txBody>
      </p:sp>
      <p:sp>
        <p:nvSpPr>
          <p:cNvPr id="10" name="Title 3">
            <a:extLst>
              <a:ext uri="{FF2B5EF4-FFF2-40B4-BE49-F238E27FC236}">
                <a16:creationId xmlns:a16="http://schemas.microsoft.com/office/drawing/2014/main" id="{9E644F34-04D0-4B92-9675-428FB70AFA4F}"/>
              </a:ext>
            </a:extLst>
          </p:cNvPr>
          <p:cNvSpPr txBox="1">
            <a:spLocks/>
          </p:cNvSpPr>
          <p:nvPr/>
        </p:nvSpPr>
        <p:spPr>
          <a:xfrm>
            <a:off x="93337" y="3477634"/>
            <a:ext cx="7398512" cy="496868"/>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566738" algn="l">
              <a:lnSpc>
                <a:spcPct val="100000"/>
              </a:lnSpc>
              <a:spcBef>
                <a:spcPts val="0"/>
              </a:spcBef>
              <a:buClr>
                <a:srgbClr val="3D6585"/>
              </a:buClr>
              <a:defRPr/>
            </a:pPr>
            <a:r>
              <a:rPr lang="en-US" b="0" dirty="0">
                <a:solidFill>
                  <a:schemeClr val="tx2"/>
                </a:solidFill>
                <a:latin typeface="Calibri" panose="020F0502020204030204"/>
                <a:ea typeface="+mn-ea"/>
                <a:cs typeface="+mn-cs"/>
              </a:rPr>
              <a:t>Credits: </a:t>
            </a:r>
            <a:r>
              <a:rPr lang="en-US" sz="2800" b="0" dirty="0">
                <a:solidFill>
                  <a:schemeClr val="tx2"/>
                </a:solidFill>
                <a:latin typeface="Calibri" panose="020F0502020204030204"/>
                <a:ea typeface="+mn-ea"/>
                <a:cs typeface="+mn-cs"/>
              </a:rPr>
              <a:t>(under development)</a:t>
            </a:r>
            <a:endParaRPr lang="en-US" b="0" dirty="0">
              <a:solidFill>
                <a:schemeClr val="tx2"/>
              </a:solidFill>
              <a:latin typeface="Calibri" panose="020F0502020204030204"/>
              <a:ea typeface="+mn-ea"/>
              <a:cs typeface="+mn-cs"/>
            </a:endParaRPr>
          </a:p>
        </p:txBody>
      </p:sp>
      <p:sp>
        <p:nvSpPr>
          <p:cNvPr id="11" name="Title 3">
            <a:extLst>
              <a:ext uri="{FF2B5EF4-FFF2-40B4-BE49-F238E27FC236}">
                <a16:creationId xmlns:a16="http://schemas.microsoft.com/office/drawing/2014/main" id="{46D68428-A4B3-4841-8CEB-D9205C79091D}"/>
              </a:ext>
            </a:extLst>
          </p:cNvPr>
          <p:cNvSpPr txBox="1">
            <a:spLocks/>
          </p:cNvSpPr>
          <p:nvPr/>
        </p:nvSpPr>
        <p:spPr>
          <a:xfrm>
            <a:off x="93337" y="5229414"/>
            <a:ext cx="7398512" cy="675198"/>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marL="566738" algn="l">
              <a:lnSpc>
                <a:spcPct val="100000"/>
              </a:lnSpc>
              <a:spcBef>
                <a:spcPts val="0"/>
              </a:spcBef>
              <a:buClr>
                <a:srgbClr val="3D6585"/>
              </a:buClr>
              <a:defRPr/>
            </a:pPr>
            <a:r>
              <a:rPr lang="en-US" b="0" dirty="0">
                <a:solidFill>
                  <a:schemeClr val="tx2"/>
                </a:solidFill>
                <a:latin typeface="Calibri" panose="020F0502020204030204"/>
                <a:ea typeface="+mn-ea"/>
                <a:cs typeface="+mn-cs"/>
              </a:rPr>
              <a:t>Appeals: </a:t>
            </a:r>
            <a:r>
              <a:rPr lang="en-US" sz="2800" b="0" dirty="0">
                <a:solidFill>
                  <a:schemeClr val="tx2"/>
                </a:solidFill>
                <a:latin typeface="Calibri" panose="020F0502020204030204"/>
                <a:ea typeface="+mn-ea"/>
                <a:cs typeface="+mn-cs"/>
              </a:rPr>
              <a:t>(under development)</a:t>
            </a:r>
            <a:endParaRPr lang="en-US" b="0" dirty="0">
              <a:solidFill>
                <a:schemeClr val="tx2"/>
              </a:solidFill>
              <a:latin typeface="Calibri" panose="020F0502020204030204"/>
              <a:ea typeface="+mn-ea"/>
              <a:cs typeface="+mn-cs"/>
            </a:endParaRPr>
          </a:p>
        </p:txBody>
      </p:sp>
      <p:sp>
        <p:nvSpPr>
          <p:cNvPr id="12" name="TextBox 11">
            <a:extLst>
              <a:ext uri="{FF2B5EF4-FFF2-40B4-BE49-F238E27FC236}">
                <a16:creationId xmlns:a16="http://schemas.microsoft.com/office/drawing/2014/main" id="{43B89110-6619-4FE8-8CB8-DBDC6E1FB8A1}"/>
              </a:ext>
            </a:extLst>
          </p:cNvPr>
          <p:cNvSpPr txBox="1"/>
          <p:nvPr/>
        </p:nvSpPr>
        <p:spPr>
          <a:xfrm>
            <a:off x="1228077" y="5764464"/>
            <a:ext cx="8754123" cy="830997"/>
          </a:xfrm>
          <a:prstGeom prst="rect">
            <a:avLst/>
          </a:prstGeom>
          <a:noFill/>
          <a:effectLst>
            <a:outerShdw blurRad="76200" dir="18900000" sy="23000" kx="-1200000" algn="bl" rotWithShape="0">
              <a:prstClr val="black">
                <a:alpha val="20000"/>
              </a:prstClr>
            </a:outerShdw>
          </a:effectLst>
        </p:spPr>
        <p:txBody>
          <a:bodyPr wrap="square" rtlCol="0">
            <a:spAutoFit/>
          </a:bodyPr>
          <a:lstStyle/>
          <a:p>
            <a:pPr marL="457200" marR="0" lvl="0" indent="-457200"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2400" dirty="0">
                <a:solidFill>
                  <a:schemeClr val="tx2"/>
                </a:solidFill>
                <a:latin typeface="Calibri" panose="020F0502020204030204"/>
              </a:rPr>
              <a:t>If parcel owners feel their tax is wrong, appeals will be available</a:t>
            </a:r>
          </a:p>
          <a:p>
            <a:pPr marL="457200" marR="0" lvl="0" indent="-457200"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2400" dirty="0">
                <a:solidFill>
                  <a:schemeClr val="tx2"/>
                </a:solidFill>
                <a:latin typeface="Calibri" panose="020F0502020204030204"/>
              </a:rPr>
              <a:t>Web tool being developed to help expedite the appeals process </a:t>
            </a:r>
            <a:endParaRPr kumimoji="0" lang="en-US" sz="2000" b="1" i="0" u="none" strike="noStrike" kern="1200" cap="none" spc="0" normalizeH="0" baseline="0" noProof="0" dirty="0">
              <a:solidFill>
                <a:schemeClr val="tx2"/>
              </a:solidFill>
              <a:effectLst/>
              <a:uLnTx/>
              <a:uFillTx/>
              <a:latin typeface="Calibri" panose="020F0502020204030204"/>
            </a:endParaRPr>
          </a:p>
        </p:txBody>
      </p:sp>
    </p:spTree>
    <p:extLst>
      <p:ext uri="{BB962C8B-B14F-4D97-AF65-F5344CB8AC3E}">
        <p14:creationId xmlns:p14="http://schemas.microsoft.com/office/powerpoint/2010/main" val="2553764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4B8394-8C88-2449-A5BF-A765B26279FA}"/>
              </a:ext>
            </a:extLst>
          </p:cNvPr>
          <p:cNvSpPr>
            <a:spLocks noGrp="1"/>
          </p:cNvSpPr>
          <p:nvPr>
            <p:ph type="title"/>
          </p:nvPr>
        </p:nvSpPr>
        <p:spPr>
          <a:noFill/>
        </p:spPr>
        <p:txBody>
          <a:bodyPr>
            <a:noAutofit/>
          </a:bodyPr>
          <a:lstStyle/>
          <a:p>
            <a:r>
              <a:rPr lang="en-US" sz="4800" dirty="0"/>
              <a:t>Safe, Clean Water Program</a:t>
            </a:r>
            <a:endParaRPr lang="en-US" sz="4800" dirty="0">
              <a:ln>
                <a:solidFill>
                  <a:schemeClr val="bg1"/>
                </a:solidFill>
              </a:ln>
              <a:solidFill>
                <a:srgbClr val="173D45"/>
              </a:solidFill>
              <a:latin typeface="Futura Medium" panose="020B0602020204020303" pitchFamily="34" charset="-79"/>
              <a:cs typeface="Futura Medium" panose="020B0602020204020303" pitchFamily="34" charset="-79"/>
            </a:endParaRPr>
          </a:p>
        </p:txBody>
      </p:sp>
      <p:sp>
        <p:nvSpPr>
          <p:cNvPr id="9" name="Title 3">
            <a:extLst>
              <a:ext uri="{FF2B5EF4-FFF2-40B4-BE49-F238E27FC236}">
                <a16:creationId xmlns:a16="http://schemas.microsoft.com/office/drawing/2014/main" id="{74674846-EF32-43A5-AA0F-9E2D10F41E93}"/>
              </a:ext>
            </a:extLst>
          </p:cNvPr>
          <p:cNvSpPr txBox="1">
            <a:spLocks/>
          </p:cNvSpPr>
          <p:nvPr/>
        </p:nvSpPr>
        <p:spPr>
          <a:xfrm>
            <a:off x="2001520" y="600625"/>
            <a:ext cx="5764784" cy="1275054"/>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US" sz="4400" i="1" dirty="0">
                <a:ln>
                  <a:solidFill>
                    <a:prstClr val="white"/>
                  </a:solidFill>
                </a:ln>
                <a:solidFill>
                  <a:srgbClr val="0070C0"/>
                </a:solidFill>
                <a:latin typeface="Futura Medium" panose="020B0602020204020303" pitchFamily="34" charset="-79"/>
                <a:cs typeface="Futura Medium" panose="020B0602020204020303" pitchFamily="34" charset="-79"/>
              </a:rPr>
              <a:t>District Program</a:t>
            </a:r>
          </a:p>
        </p:txBody>
      </p:sp>
      <p:grpSp>
        <p:nvGrpSpPr>
          <p:cNvPr id="13" name="Group 12">
            <a:extLst>
              <a:ext uri="{FF2B5EF4-FFF2-40B4-BE49-F238E27FC236}">
                <a16:creationId xmlns:a16="http://schemas.microsoft.com/office/drawing/2014/main" id="{71462952-4A3E-470D-ABCB-0717BDC0BC75}"/>
              </a:ext>
            </a:extLst>
          </p:cNvPr>
          <p:cNvGrpSpPr/>
          <p:nvPr/>
        </p:nvGrpSpPr>
        <p:grpSpPr>
          <a:xfrm>
            <a:off x="6431819" y="1888377"/>
            <a:ext cx="4110108" cy="4336904"/>
            <a:chOff x="4500724" y="1766457"/>
            <a:chExt cx="4110108" cy="4336904"/>
          </a:xfrm>
        </p:grpSpPr>
        <p:sp>
          <p:nvSpPr>
            <p:cNvPr id="14" name="Rectangle 13">
              <a:extLst>
                <a:ext uri="{FF2B5EF4-FFF2-40B4-BE49-F238E27FC236}">
                  <a16:creationId xmlns:a16="http://schemas.microsoft.com/office/drawing/2014/main" id="{80DCBDA3-26D1-4F37-8B50-EEC7CD857D22}"/>
                </a:ext>
              </a:extLst>
            </p:cNvPr>
            <p:cNvSpPr/>
            <p:nvPr/>
          </p:nvSpPr>
          <p:spPr>
            <a:xfrm>
              <a:off x="4500724" y="1766457"/>
              <a:ext cx="4071658" cy="4336904"/>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CC"/>
                </a:solidFill>
                <a:highlight>
                  <a:srgbClr val="EAF8F9"/>
                </a:highlight>
                <a:latin typeface="Calibri" panose="020F0502020204030204"/>
              </a:endParaRPr>
            </a:p>
          </p:txBody>
        </p:sp>
        <p:sp>
          <p:nvSpPr>
            <p:cNvPr id="15" name="TextBox 14">
              <a:extLst>
                <a:ext uri="{FF2B5EF4-FFF2-40B4-BE49-F238E27FC236}">
                  <a16:creationId xmlns:a16="http://schemas.microsoft.com/office/drawing/2014/main" id="{75372D51-C483-473D-A963-52444707C617}"/>
                </a:ext>
              </a:extLst>
            </p:cNvPr>
            <p:cNvSpPr txBox="1"/>
            <p:nvPr/>
          </p:nvSpPr>
          <p:spPr>
            <a:xfrm>
              <a:off x="4703298" y="2555345"/>
              <a:ext cx="3907534" cy="3416320"/>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marL="342900" indent="-342900">
                <a:buClr>
                  <a:srgbClr val="0070C0"/>
                </a:buClr>
                <a:buFont typeface="Arial" panose="020B0604020202020204" pitchFamily="34" charset="0"/>
                <a:buChar char="•"/>
                <a:defRPr/>
              </a:pPr>
              <a:r>
                <a:rPr lang="en-US" sz="2400" b="1" dirty="0">
                  <a:solidFill>
                    <a:srgbClr val="0070C0"/>
                  </a:solidFill>
                  <a:latin typeface="Calibri" panose="020F0502020204030204"/>
                </a:rPr>
                <a:t>Education programs</a:t>
              </a:r>
            </a:p>
            <a:p>
              <a:pPr marL="342900" indent="-342900">
                <a:buClr>
                  <a:srgbClr val="0070C0"/>
                </a:buClr>
                <a:buFont typeface="Arial" panose="020B0604020202020204" pitchFamily="34" charset="0"/>
                <a:buChar char="•"/>
                <a:defRPr/>
              </a:pPr>
              <a:endParaRPr lang="en-US" sz="2400" b="1" dirty="0">
                <a:solidFill>
                  <a:srgbClr val="0070C0"/>
                </a:solidFill>
                <a:latin typeface="Calibri" panose="020F0502020204030204"/>
              </a:endParaRPr>
            </a:p>
            <a:p>
              <a:pPr marL="342900" indent="-342900">
                <a:buClr>
                  <a:srgbClr val="0070C0"/>
                </a:buClr>
                <a:buFont typeface="Arial" panose="020B0604020202020204" pitchFamily="34" charset="0"/>
                <a:buChar char="•"/>
                <a:defRPr/>
              </a:pPr>
              <a:r>
                <a:rPr lang="en-US" sz="2400" b="1" dirty="0">
                  <a:solidFill>
                    <a:srgbClr val="0070C0"/>
                  </a:solidFill>
                  <a:latin typeface="Calibri" panose="020F0502020204030204"/>
                </a:rPr>
                <a:t>Regional Studies</a:t>
              </a:r>
            </a:p>
            <a:p>
              <a:pPr>
                <a:buClr>
                  <a:srgbClr val="3D6585"/>
                </a:buClr>
                <a:defRPr/>
              </a:pPr>
              <a:endParaRPr lang="en-US" sz="2400" b="1" dirty="0">
                <a:solidFill>
                  <a:srgbClr val="0070C0"/>
                </a:solidFill>
                <a:latin typeface="Calibri" panose="020F0502020204030204"/>
              </a:endParaRPr>
            </a:p>
            <a:p>
              <a:pPr marL="342900" indent="-342900">
                <a:buClr>
                  <a:srgbClr val="0070C0"/>
                </a:buClr>
                <a:buFont typeface="Arial" panose="020B0604020202020204" pitchFamily="34" charset="0"/>
                <a:buChar char="•"/>
                <a:defRPr/>
              </a:pPr>
              <a:r>
                <a:rPr lang="en-US" sz="2400" b="1" dirty="0">
                  <a:solidFill>
                    <a:srgbClr val="0070C0"/>
                  </a:solidFill>
                  <a:latin typeface="Calibri" panose="020F0502020204030204"/>
                </a:rPr>
                <a:t>Workforce training</a:t>
              </a:r>
            </a:p>
            <a:p>
              <a:pPr>
                <a:buClr>
                  <a:srgbClr val="3D6585"/>
                </a:buClr>
                <a:defRPr/>
              </a:pPr>
              <a:endParaRPr lang="en-US" sz="2400" b="1" dirty="0">
                <a:solidFill>
                  <a:srgbClr val="0070C0"/>
                </a:solidFill>
                <a:latin typeface="Calibri" panose="020F0502020204030204"/>
              </a:endParaRPr>
            </a:p>
            <a:p>
              <a:pPr marL="342900" indent="-342900">
                <a:buClr>
                  <a:srgbClr val="0070C0"/>
                </a:buClr>
                <a:buFont typeface="Arial" panose="020B0604020202020204" pitchFamily="34" charset="0"/>
                <a:buChar char="•"/>
                <a:defRPr/>
              </a:pPr>
              <a:r>
                <a:rPr lang="en-US" sz="2400" b="1" dirty="0">
                  <a:solidFill>
                    <a:srgbClr val="0070C0"/>
                  </a:solidFill>
                  <a:latin typeface="Calibri" panose="020F0502020204030204"/>
                </a:rPr>
                <a:t>Technical assistance</a:t>
              </a:r>
            </a:p>
            <a:p>
              <a:pPr marL="342900" indent="-342900">
                <a:buClr>
                  <a:srgbClr val="3D6585"/>
                </a:buClr>
                <a:buFont typeface="Arial" panose="020B0604020202020204" pitchFamily="34" charset="0"/>
                <a:buChar char="•"/>
                <a:defRPr/>
              </a:pPr>
              <a:endParaRPr lang="en-US" sz="2400" b="1" dirty="0">
                <a:solidFill>
                  <a:srgbClr val="0070C0"/>
                </a:solidFill>
                <a:latin typeface="Calibri" panose="020F0502020204030204"/>
              </a:endParaRPr>
            </a:p>
            <a:p>
              <a:pPr marL="342900" indent="-342900">
                <a:buClr>
                  <a:srgbClr val="0070C0"/>
                </a:buClr>
                <a:buFont typeface="Arial" panose="020B0604020202020204" pitchFamily="34" charset="0"/>
                <a:buChar char="•"/>
                <a:defRPr/>
              </a:pPr>
              <a:r>
                <a:rPr lang="en-US" sz="2400" b="1" dirty="0">
                  <a:solidFill>
                    <a:srgbClr val="0070C0"/>
                  </a:solidFill>
                  <a:latin typeface="Calibri" panose="020F0502020204030204"/>
                </a:rPr>
                <a:t>Administration</a:t>
              </a:r>
            </a:p>
          </p:txBody>
        </p:sp>
        <p:sp>
          <p:nvSpPr>
            <p:cNvPr id="16" name="TextBox 15">
              <a:extLst>
                <a:ext uri="{FF2B5EF4-FFF2-40B4-BE49-F238E27FC236}">
                  <a16:creationId xmlns:a16="http://schemas.microsoft.com/office/drawing/2014/main" id="{355CF71A-BC3F-480F-8C47-BC607D4891A4}"/>
                </a:ext>
              </a:extLst>
            </p:cNvPr>
            <p:cNvSpPr txBox="1"/>
            <p:nvPr/>
          </p:nvSpPr>
          <p:spPr>
            <a:xfrm>
              <a:off x="5852938" y="1948943"/>
              <a:ext cx="1464137" cy="523220"/>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a:buClr>
                  <a:srgbClr val="3D6585"/>
                </a:buClr>
                <a:defRPr/>
              </a:pPr>
              <a:r>
                <a:rPr lang="en-US" sz="2800" b="1" u="sng" dirty="0">
                  <a:solidFill>
                    <a:srgbClr val="0070C0"/>
                  </a:solidFill>
                  <a:latin typeface="Calibri" panose="020F0502020204030204"/>
                </a:rPr>
                <a:t>Features</a:t>
              </a:r>
            </a:p>
          </p:txBody>
        </p:sp>
      </p:grpSp>
      <p:grpSp>
        <p:nvGrpSpPr>
          <p:cNvPr id="2" name="Group 1">
            <a:extLst>
              <a:ext uri="{FF2B5EF4-FFF2-40B4-BE49-F238E27FC236}">
                <a16:creationId xmlns:a16="http://schemas.microsoft.com/office/drawing/2014/main" id="{9C600EB5-3D84-4C65-B64E-0DD7571A9BBF}"/>
              </a:ext>
            </a:extLst>
          </p:cNvPr>
          <p:cNvGrpSpPr/>
          <p:nvPr/>
        </p:nvGrpSpPr>
        <p:grpSpPr>
          <a:xfrm>
            <a:off x="1478070" y="1888377"/>
            <a:ext cx="4915300" cy="4286955"/>
            <a:chOff x="134583" y="1766458"/>
            <a:chExt cx="4327691" cy="3844164"/>
          </a:xfrm>
        </p:grpSpPr>
        <p:sp>
          <p:nvSpPr>
            <p:cNvPr id="8" name="Rectangle 7">
              <a:extLst>
                <a:ext uri="{FF2B5EF4-FFF2-40B4-BE49-F238E27FC236}">
                  <a16:creationId xmlns:a16="http://schemas.microsoft.com/office/drawing/2014/main" id="{53594499-8FF3-4911-B5AA-199D9508B787}"/>
                </a:ext>
              </a:extLst>
            </p:cNvPr>
            <p:cNvSpPr/>
            <p:nvPr/>
          </p:nvSpPr>
          <p:spPr>
            <a:xfrm>
              <a:off x="293079" y="1766458"/>
              <a:ext cx="4071658" cy="3844164"/>
            </a:xfrm>
            <a:prstGeom prst="rect">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CC"/>
                </a:solidFill>
                <a:highlight>
                  <a:srgbClr val="EAF8F9"/>
                </a:highlight>
                <a:latin typeface="Calibri" panose="020F0502020204030204"/>
              </a:endParaRPr>
            </a:p>
          </p:txBody>
        </p:sp>
        <p:graphicFrame>
          <p:nvGraphicFramePr>
            <p:cNvPr id="11" name="Chart 10">
              <a:extLst>
                <a:ext uri="{FF2B5EF4-FFF2-40B4-BE49-F238E27FC236}">
                  <a16:creationId xmlns:a16="http://schemas.microsoft.com/office/drawing/2014/main" id="{BA612FFE-2B92-4857-9F1C-A1D5E77CE957}"/>
                </a:ext>
              </a:extLst>
            </p:cNvPr>
            <p:cNvGraphicFramePr>
              <a:graphicFrameLocks/>
            </p:cNvGraphicFramePr>
            <p:nvPr/>
          </p:nvGraphicFramePr>
          <p:xfrm>
            <a:off x="134583" y="1808305"/>
            <a:ext cx="2174841" cy="192705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78D747B3-AC08-4C64-B500-B0069F761B07}"/>
                </a:ext>
              </a:extLst>
            </p:cNvPr>
            <p:cNvSpPr txBox="1"/>
            <p:nvPr/>
          </p:nvSpPr>
          <p:spPr>
            <a:xfrm>
              <a:off x="1987296" y="2323555"/>
              <a:ext cx="2474978" cy="954107"/>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algn="ctr">
                <a:buClr>
                  <a:srgbClr val="3D6585"/>
                </a:buClr>
                <a:defRPr/>
              </a:pPr>
              <a:r>
                <a:rPr lang="en-US" sz="3200" b="1" dirty="0">
                  <a:ln>
                    <a:solidFill>
                      <a:prstClr val="white"/>
                    </a:solidFill>
                  </a:ln>
                  <a:solidFill>
                    <a:prstClr val="white"/>
                  </a:solidFill>
                  <a:latin typeface="Calibri" panose="020F0502020204030204"/>
                </a:rPr>
                <a:t>10% </a:t>
              </a:r>
              <a:r>
                <a:rPr lang="en-US" sz="2400" b="1" dirty="0">
                  <a:solidFill>
                    <a:prstClr val="white"/>
                  </a:solidFill>
                  <a:latin typeface="Calibri" panose="020F0502020204030204"/>
                </a:rPr>
                <a:t>of total</a:t>
              </a:r>
            </a:p>
            <a:p>
              <a:pPr algn="ctr">
                <a:buClr>
                  <a:srgbClr val="3D6585"/>
                </a:buClr>
                <a:defRPr/>
              </a:pPr>
              <a:r>
                <a:rPr lang="en-US" sz="2400" b="1" dirty="0">
                  <a:solidFill>
                    <a:prstClr val="white"/>
                  </a:solidFill>
                  <a:latin typeface="Calibri" panose="020F0502020204030204"/>
                </a:rPr>
                <a:t>Program revenue</a:t>
              </a:r>
            </a:p>
          </p:txBody>
        </p:sp>
        <p:sp>
          <p:nvSpPr>
            <p:cNvPr id="17" name="TextBox 16">
              <a:extLst>
                <a:ext uri="{FF2B5EF4-FFF2-40B4-BE49-F238E27FC236}">
                  <a16:creationId xmlns:a16="http://schemas.microsoft.com/office/drawing/2014/main" id="{F8A99670-0E42-4EB2-8E7D-5F13B12121AA}"/>
                </a:ext>
              </a:extLst>
            </p:cNvPr>
            <p:cNvSpPr txBox="1"/>
            <p:nvPr/>
          </p:nvSpPr>
          <p:spPr>
            <a:xfrm>
              <a:off x="361073" y="4072824"/>
              <a:ext cx="4071658" cy="1200329"/>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marL="342900" indent="-342900">
                <a:buClr>
                  <a:prstClr val="white"/>
                </a:buClr>
                <a:buFont typeface="Arial" panose="020B0604020202020204" pitchFamily="34" charset="0"/>
                <a:buChar char="•"/>
                <a:defRPr/>
              </a:pPr>
              <a:r>
                <a:rPr lang="en-US" sz="2400" dirty="0">
                  <a:solidFill>
                    <a:prstClr val="white"/>
                  </a:solidFill>
                  <a:latin typeface="Calibri" panose="020F0502020204030204"/>
                </a:rPr>
                <a:t>Funding provides District-wide regional support and programs.</a:t>
              </a:r>
              <a:endParaRPr lang="en-US" dirty="0">
                <a:solidFill>
                  <a:prstClr val="white"/>
                </a:solidFill>
                <a:latin typeface="Calibri" panose="020F0502020204030204"/>
              </a:endParaRPr>
            </a:p>
          </p:txBody>
        </p:sp>
      </p:grpSp>
    </p:spTree>
    <p:extLst>
      <p:ext uri="{BB962C8B-B14F-4D97-AF65-F5344CB8AC3E}">
        <p14:creationId xmlns:p14="http://schemas.microsoft.com/office/powerpoint/2010/main" val="1431986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3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DFC3B90-F57B-42CB-B8FB-AAD4B007E81F}"/>
              </a:ext>
            </a:extLst>
          </p:cNvPr>
          <p:cNvGrpSpPr/>
          <p:nvPr/>
        </p:nvGrpSpPr>
        <p:grpSpPr>
          <a:xfrm>
            <a:off x="6427216" y="5068275"/>
            <a:ext cx="5222879" cy="1695110"/>
            <a:chOff x="4549178" y="1766457"/>
            <a:chExt cx="5604566" cy="4841607"/>
          </a:xfrm>
        </p:grpSpPr>
        <p:sp>
          <p:nvSpPr>
            <p:cNvPr id="14" name="Rectangle 13">
              <a:extLst>
                <a:ext uri="{FF2B5EF4-FFF2-40B4-BE49-F238E27FC236}">
                  <a16:creationId xmlns:a16="http://schemas.microsoft.com/office/drawing/2014/main" id="{999C6D1B-C3BA-44BF-B145-15EE93A47494}"/>
                </a:ext>
              </a:extLst>
            </p:cNvPr>
            <p:cNvSpPr/>
            <p:nvPr/>
          </p:nvSpPr>
          <p:spPr>
            <a:xfrm>
              <a:off x="4549178" y="1766457"/>
              <a:ext cx="5604566" cy="4841607"/>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CC"/>
                </a:solidFill>
                <a:highlight>
                  <a:srgbClr val="EAF8F9"/>
                </a:highlight>
                <a:latin typeface="Calibri" panose="020F0502020204030204"/>
              </a:endParaRPr>
            </a:p>
          </p:txBody>
        </p:sp>
        <p:sp>
          <p:nvSpPr>
            <p:cNvPr id="15" name="TextBox 14">
              <a:extLst>
                <a:ext uri="{FF2B5EF4-FFF2-40B4-BE49-F238E27FC236}">
                  <a16:creationId xmlns:a16="http://schemas.microsoft.com/office/drawing/2014/main" id="{B7F392B5-A843-48BF-A596-0B2E6D088B53}"/>
                </a:ext>
              </a:extLst>
            </p:cNvPr>
            <p:cNvSpPr txBox="1"/>
            <p:nvPr/>
          </p:nvSpPr>
          <p:spPr>
            <a:xfrm>
              <a:off x="4631240" y="1859895"/>
              <a:ext cx="5350708" cy="4483294"/>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marL="342900" indent="-342900">
                <a:buClr>
                  <a:srgbClr val="41A796"/>
                </a:buClr>
                <a:buFont typeface="Arial" panose="020B0604020202020204" pitchFamily="34" charset="0"/>
                <a:buChar char="•"/>
                <a:defRPr/>
              </a:pPr>
              <a:r>
                <a:rPr lang="en-US" sz="2400" b="1" dirty="0">
                  <a:solidFill>
                    <a:srgbClr val="41A796"/>
                  </a:solidFill>
                  <a:latin typeface="Calibri" panose="020F0502020204030204"/>
                </a:rPr>
                <a:t>Maximum flexibility for Local Control of funds</a:t>
              </a:r>
            </a:p>
            <a:p>
              <a:pPr marL="342900" indent="-342900">
                <a:buClr>
                  <a:srgbClr val="41A796"/>
                </a:buClr>
                <a:buFont typeface="Arial" panose="020B0604020202020204" pitchFamily="34" charset="0"/>
                <a:buChar char="•"/>
                <a:defRPr/>
              </a:pPr>
              <a:r>
                <a:rPr lang="en-US" sz="2400" b="1" dirty="0">
                  <a:solidFill>
                    <a:srgbClr val="41A796"/>
                  </a:solidFill>
                  <a:latin typeface="Calibri" panose="020F0502020204030204"/>
                </a:rPr>
                <a:t>Focus on water quality</a:t>
              </a:r>
            </a:p>
            <a:p>
              <a:pPr marL="342900" indent="-342900">
                <a:buClr>
                  <a:srgbClr val="41A796"/>
                </a:buClr>
                <a:buFont typeface="Arial" panose="020B0604020202020204" pitchFamily="34" charset="0"/>
                <a:buChar char="•"/>
                <a:defRPr/>
              </a:pPr>
              <a:r>
                <a:rPr lang="en-US" sz="2400" b="1" dirty="0">
                  <a:solidFill>
                    <a:srgbClr val="41A796"/>
                  </a:solidFill>
                  <a:latin typeface="Calibri" panose="020F0502020204030204"/>
                </a:rPr>
                <a:t>Funding for existing activities</a:t>
              </a:r>
            </a:p>
          </p:txBody>
        </p:sp>
      </p:grpSp>
      <p:sp>
        <p:nvSpPr>
          <p:cNvPr id="4" name="Title 3">
            <a:extLst>
              <a:ext uri="{FF2B5EF4-FFF2-40B4-BE49-F238E27FC236}">
                <a16:creationId xmlns:a16="http://schemas.microsoft.com/office/drawing/2014/main" id="{CB4B8394-8C88-2449-A5BF-A765B26279FA}"/>
              </a:ext>
            </a:extLst>
          </p:cNvPr>
          <p:cNvSpPr>
            <a:spLocks noGrp="1"/>
          </p:cNvSpPr>
          <p:nvPr>
            <p:ph type="title"/>
          </p:nvPr>
        </p:nvSpPr>
        <p:spPr>
          <a:noFill/>
        </p:spPr>
        <p:txBody>
          <a:bodyPr>
            <a:noAutofit/>
          </a:bodyPr>
          <a:lstStyle/>
          <a:p>
            <a:r>
              <a:rPr lang="en-US" sz="4800" dirty="0"/>
              <a:t>Safe, Clean Water Program</a:t>
            </a:r>
            <a:endParaRPr lang="en-US" sz="4800" dirty="0">
              <a:ln>
                <a:solidFill>
                  <a:schemeClr val="bg1"/>
                </a:solidFill>
              </a:ln>
              <a:solidFill>
                <a:srgbClr val="173D45"/>
              </a:solidFill>
              <a:latin typeface="Futura Medium" panose="020B0602020204020303" pitchFamily="34" charset="-79"/>
              <a:cs typeface="Futura Medium" panose="020B0602020204020303" pitchFamily="34" charset="-79"/>
            </a:endParaRPr>
          </a:p>
        </p:txBody>
      </p:sp>
      <p:sp>
        <p:nvSpPr>
          <p:cNvPr id="9" name="Title 3">
            <a:extLst>
              <a:ext uri="{FF2B5EF4-FFF2-40B4-BE49-F238E27FC236}">
                <a16:creationId xmlns:a16="http://schemas.microsoft.com/office/drawing/2014/main" id="{74674846-EF32-43A5-AA0F-9E2D10F41E93}"/>
              </a:ext>
            </a:extLst>
          </p:cNvPr>
          <p:cNvSpPr txBox="1">
            <a:spLocks/>
          </p:cNvSpPr>
          <p:nvPr/>
        </p:nvSpPr>
        <p:spPr>
          <a:xfrm>
            <a:off x="6654713" y="486250"/>
            <a:ext cx="5764784" cy="1275054"/>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US" sz="4400" i="1" dirty="0">
                <a:ln>
                  <a:solidFill>
                    <a:prstClr val="white"/>
                  </a:solidFill>
                </a:ln>
                <a:solidFill>
                  <a:srgbClr val="41A796"/>
                </a:solidFill>
                <a:latin typeface="Futura Medium" panose="020B0602020204020303" pitchFamily="34" charset="-79"/>
                <a:cs typeface="Futura Medium" panose="020B0602020204020303" pitchFamily="34" charset="-79"/>
              </a:rPr>
              <a:t>Municipal Program</a:t>
            </a:r>
          </a:p>
        </p:txBody>
      </p:sp>
      <p:grpSp>
        <p:nvGrpSpPr>
          <p:cNvPr id="2" name="Group 1">
            <a:extLst>
              <a:ext uri="{FF2B5EF4-FFF2-40B4-BE49-F238E27FC236}">
                <a16:creationId xmlns:a16="http://schemas.microsoft.com/office/drawing/2014/main" id="{01682C6D-57F6-48E3-ADF2-1C05B165D5FE}"/>
              </a:ext>
            </a:extLst>
          </p:cNvPr>
          <p:cNvGrpSpPr/>
          <p:nvPr/>
        </p:nvGrpSpPr>
        <p:grpSpPr>
          <a:xfrm>
            <a:off x="6242304" y="1427854"/>
            <a:ext cx="5486400" cy="3585831"/>
            <a:chOff x="146775" y="1766457"/>
            <a:chExt cx="4315499" cy="3585831"/>
          </a:xfrm>
        </p:grpSpPr>
        <p:sp>
          <p:nvSpPr>
            <p:cNvPr id="8" name="Rectangle 7">
              <a:extLst>
                <a:ext uri="{FF2B5EF4-FFF2-40B4-BE49-F238E27FC236}">
                  <a16:creationId xmlns:a16="http://schemas.microsoft.com/office/drawing/2014/main" id="{53594499-8FF3-4911-B5AA-199D9508B787}"/>
                </a:ext>
              </a:extLst>
            </p:cNvPr>
            <p:cNvSpPr/>
            <p:nvPr/>
          </p:nvSpPr>
          <p:spPr>
            <a:xfrm>
              <a:off x="293079" y="1766457"/>
              <a:ext cx="4071658" cy="3585831"/>
            </a:xfrm>
            <a:prstGeom prst="rect">
              <a:avLst/>
            </a:prstGeom>
            <a:solidFill>
              <a:srgbClr val="78DCD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CC"/>
                </a:solidFill>
                <a:highlight>
                  <a:srgbClr val="EAF8F9"/>
                </a:highlight>
                <a:latin typeface="Calibri" panose="020F0502020204030204"/>
              </a:endParaRPr>
            </a:p>
          </p:txBody>
        </p:sp>
        <p:graphicFrame>
          <p:nvGraphicFramePr>
            <p:cNvPr id="11" name="Chart 10">
              <a:extLst>
                <a:ext uri="{FF2B5EF4-FFF2-40B4-BE49-F238E27FC236}">
                  <a16:creationId xmlns:a16="http://schemas.microsoft.com/office/drawing/2014/main" id="{EC20E5F1-1389-4CC1-985C-896C52CF80C3}"/>
                </a:ext>
              </a:extLst>
            </p:cNvPr>
            <p:cNvGraphicFramePr>
              <a:graphicFrameLocks/>
            </p:cNvGraphicFramePr>
            <p:nvPr/>
          </p:nvGraphicFramePr>
          <p:xfrm>
            <a:off x="146775" y="1808305"/>
            <a:ext cx="2174841" cy="192705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6B2E918-A222-478E-A771-2CC372391FBD}"/>
                </a:ext>
              </a:extLst>
            </p:cNvPr>
            <p:cNvSpPr txBox="1"/>
            <p:nvPr/>
          </p:nvSpPr>
          <p:spPr>
            <a:xfrm>
              <a:off x="1987296" y="2323555"/>
              <a:ext cx="2474978" cy="954107"/>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algn="ctr">
                <a:buClr>
                  <a:srgbClr val="3D6585"/>
                </a:buClr>
                <a:defRPr/>
              </a:pPr>
              <a:r>
                <a:rPr lang="en-US" sz="3200" b="1" dirty="0">
                  <a:ln>
                    <a:solidFill>
                      <a:prstClr val="white"/>
                    </a:solidFill>
                  </a:ln>
                  <a:solidFill>
                    <a:prstClr val="white"/>
                  </a:solidFill>
                  <a:latin typeface="Calibri" panose="020F0502020204030204"/>
                </a:rPr>
                <a:t>40% </a:t>
              </a:r>
              <a:r>
                <a:rPr lang="en-US" sz="2400" b="1" dirty="0">
                  <a:solidFill>
                    <a:prstClr val="white"/>
                  </a:solidFill>
                  <a:latin typeface="Calibri" panose="020F0502020204030204"/>
                </a:rPr>
                <a:t>of total </a:t>
              </a:r>
            </a:p>
            <a:p>
              <a:pPr algn="ctr">
                <a:buClr>
                  <a:srgbClr val="3D6585"/>
                </a:buClr>
                <a:defRPr/>
              </a:pPr>
              <a:r>
                <a:rPr lang="en-US" sz="2400" b="1" dirty="0">
                  <a:solidFill>
                    <a:prstClr val="white"/>
                  </a:solidFill>
                  <a:latin typeface="Calibri" panose="020F0502020204030204"/>
                </a:rPr>
                <a:t>Program revenue</a:t>
              </a:r>
            </a:p>
          </p:txBody>
        </p:sp>
        <p:sp>
          <p:nvSpPr>
            <p:cNvPr id="17" name="TextBox 16">
              <a:extLst>
                <a:ext uri="{FF2B5EF4-FFF2-40B4-BE49-F238E27FC236}">
                  <a16:creationId xmlns:a16="http://schemas.microsoft.com/office/drawing/2014/main" id="{E23072B6-CFA6-440E-BBE5-58413AFC681D}"/>
                </a:ext>
              </a:extLst>
            </p:cNvPr>
            <p:cNvSpPr txBox="1"/>
            <p:nvPr/>
          </p:nvSpPr>
          <p:spPr>
            <a:xfrm>
              <a:off x="293079" y="3898228"/>
              <a:ext cx="4071658" cy="1200329"/>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marL="342900" indent="-342900">
                <a:buClr>
                  <a:prstClr val="white"/>
                </a:buClr>
                <a:buFont typeface="Arial" panose="020B0604020202020204" pitchFamily="34" charset="0"/>
                <a:buChar char="•"/>
                <a:defRPr/>
              </a:pPr>
              <a:r>
                <a:rPr lang="en-US" sz="2400" dirty="0">
                  <a:solidFill>
                    <a:prstClr val="white"/>
                  </a:solidFill>
                  <a:latin typeface="Calibri" panose="020F0502020204030204"/>
                </a:rPr>
                <a:t>Funding returned to each municipality proportional to revenue generated there</a:t>
              </a:r>
              <a:endParaRPr lang="en-US" dirty="0">
                <a:solidFill>
                  <a:prstClr val="white"/>
                </a:solidFill>
                <a:latin typeface="Calibri" panose="020F0502020204030204"/>
              </a:endParaRPr>
            </a:p>
          </p:txBody>
        </p:sp>
      </p:grpSp>
      <p:grpSp>
        <p:nvGrpSpPr>
          <p:cNvPr id="22" name="Group 21">
            <a:extLst>
              <a:ext uri="{FF2B5EF4-FFF2-40B4-BE49-F238E27FC236}">
                <a16:creationId xmlns:a16="http://schemas.microsoft.com/office/drawing/2014/main" id="{68257850-2DE2-4DEC-90D0-A7A3D1BC8EB1}"/>
              </a:ext>
            </a:extLst>
          </p:cNvPr>
          <p:cNvGrpSpPr/>
          <p:nvPr/>
        </p:nvGrpSpPr>
        <p:grpSpPr>
          <a:xfrm>
            <a:off x="359338" y="1427854"/>
            <a:ext cx="5882966" cy="3584448"/>
            <a:chOff x="146775" y="1766457"/>
            <a:chExt cx="4315499" cy="3524871"/>
          </a:xfrm>
        </p:grpSpPr>
        <p:sp>
          <p:nvSpPr>
            <p:cNvPr id="23" name="Rectangle 22">
              <a:extLst>
                <a:ext uri="{FF2B5EF4-FFF2-40B4-BE49-F238E27FC236}">
                  <a16:creationId xmlns:a16="http://schemas.microsoft.com/office/drawing/2014/main" id="{7F156DDB-B8ED-414F-B505-59D53518F446}"/>
                </a:ext>
              </a:extLst>
            </p:cNvPr>
            <p:cNvSpPr/>
            <p:nvPr/>
          </p:nvSpPr>
          <p:spPr>
            <a:xfrm>
              <a:off x="293079" y="1766457"/>
              <a:ext cx="4071658" cy="3524871"/>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CC"/>
                </a:solidFill>
                <a:highlight>
                  <a:srgbClr val="EAF8F9"/>
                </a:highlight>
              </a:endParaRPr>
            </a:p>
          </p:txBody>
        </p:sp>
        <p:graphicFrame>
          <p:nvGraphicFramePr>
            <p:cNvPr id="24" name="Chart 23">
              <a:extLst>
                <a:ext uri="{FF2B5EF4-FFF2-40B4-BE49-F238E27FC236}">
                  <a16:creationId xmlns:a16="http://schemas.microsoft.com/office/drawing/2014/main" id="{0D56199B-D90F-4E21-AEED-23089F37A3A2}"/>
                </a:ext>
              </a:extLst>
            </p:cNvPr>
            <p:cNvGraphicFramePr>
              <a:graphicFrameLocks/>
            </p:cNvGraphicFramePr>
            <p:nvPr>
              <p:extLst>
                <p:ext uri="{D42A27DB-BD31-4B8C-83A1-F6EECF244321}">
                  <p14:modId xmlns:p14="http://schemas.microsoft.com/office/powerpoint/2010/main" val="3766571487"/>
                </p:ext>
              </p:extLst>
            </p:nvPr>
          </p:nvGraphicFramePr>
          <p:xfrm>
            <a:off x="146775" y="1808305"/>
            <a:ext cx="2174841" cy="1927050"/>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a:extLst>
                <a:ext uri="{FF2B5EF4-FFF2-40B4-BE49-F238E27FC236}">
                  <a16:creationId xmlns:a16="http://schemas.microsoft.com/office/drawing/2014/main" id="{818D093E-951E-4B36-A5A7-A937C74200AF}"/>
                </a:ext>
              </a:extLst>
            </p:cNvPr>
            <p:cNvSpPr txBox="1"/>
            <p:nvPr/>
          </p:nvSpPr>
          <p:spPr>
            <a:xfrm>
              <a:off x="1987296" y="2323555"/>
              <a:ext cx="2474978" cy="954107"/>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3D6585"/>
                </a:buClr>
                <a:buSzTx/>
                <a:buFontTx/>
                <a:buNone/>
                <a:tabLst/>
                <a:defRPr/>
              </a:pPr>
              <a:r>
                <a:rPr kumimoji="0" lang="en-US" sz="3200" b="1" i="0" u="none" strike="noStrike" kern="1200" cap="none" spc="0" normalizeH="0" baseline="0" noProof="0" dirty="0">
                  <a:ln>
                    <a:solidFill>
                      <a:schemeClr val="bg1"/>
                    </a:solidFill>
                  </a:ln>
                  <a:solidFill>
                    <a:schemeClr val="bg1"/>
                  </a:solidFill>
                  <a:effectLst/>
                  <a:uLnTx/>
                  <a:uFillTx/>
                  <a:latin typeface="Calibri" panose="020F0502020204030204"/>
                  <a:ea typeface="+mn-ea"/>
                  <a:cs typeface="+mn-cs"/>
                </a:rPr>
                <a:t>50% </a:t>
              </a:r>
              <a:r>
                <a:rPr kumimoji="0" lang="en-US" sz="2400" b="1" i="0" u="none" strike="noStrike" kern="1200" cap="none" spc="0" normalizeH="0" baseline="0" noProof="0" dirty="0">
                  <a:solidFill>
                    <a:schemeClr val="bg1"/>
                  </a:solidFill>
                  <a:effectLst/>
                  <a:uLnTx/>
                  <a:uFillTx/>
                  <a:latin typeface="Calibri" panose="020F0502020204030204"/>
                  <a:ea typeface="+mn-ea"/>
                  <a:cs typeface="+mn-cs"/>
                </a:rPr>
                <a:t>of </a:t>
              </a:r>
              <a:r>
                <a:rPr lang="en-US" sz="2400" b="1" dirty="0">
                  <a:solidFill>
                    <a:schemeClr val="bg1"/>
                  </a:solidFill>
                  <a:latin typeface="Calibri" panose="020F0502020204030204"/>
                </a:rPr>
                <a:t>total</a:t>
              </a:r>
              <a:r>
                <a:rPr kumimoji="0" lang="en-US" sz="2400" b="1" i="0" u="none" strike="noStrike" kern="1200" cap="none" spc="0" normalizeH="0" baseline="0" noProof="0" dirty="0">
                  <a:solidFill>
                    <a:schemeClr val="bg1"/>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
                  <a:srgbClr val="3D6585"/>
                </a:buClr>
                <a:buSzTx/>
                <a:buFontTx/>
                <a:buNone/>
                <a:tabLst/>
                <a:defRPr/>
              </a:pPr>
              <a:r>
                <a:rPr lang="en-US" sz="2400" b="1" dirty="0">
                  <a:solidFill>
                    <a:schemeClr val="bg1"/>
                  </a:solidFill>
                  <a:latin typeface="Calibri" panose="020F0502020204030204"/>
                </a:rPr>
                <a:t>Program </a:t>
              </a:r>
              <a:r>
                <a:rPr kumimoji="0" lang="en-US" sz="2400" b="1" i="0" u="none" strike="noStrike" kern="1200" cap="none" spc="0" normalizeH="0" baseline="0" noProof="0" dirty="0">
                  <a:solidFill>
                    <a:schemeClr val="bg1"/>
                  </a:solidFill>
                  <a:effectLst/>
                  <a:uLnTx/>
                  <a:uFillTx/>
                  <a:latin typeface="Calibri" panose="020F0502020204030204"/>
                  <a:ea typeface="+mn-ea"/>
                  <a:cs typeface="+mn-cs"/>
                </a:rPr>
                <a:t>revenue</a:t>
              </a:r>
            </a:p>
          </p:txBody>
        </p:sp>
        <p:sp>
          <p:nvSpPr>
            <p:cNvPr id="26" name="TextBox 25">
              <a:extLst>
                <a:ext uri="{FF2B5EF4-FFF2-40B4-BE49-F238E27FC236}">
                  <a16:creationId xmlns:a16="http://schemas.microsoft.com/office/drawing/2014/main" id="{2D274993-99F3-49DF-8B48-1547B4BB9C41}"/>
                </a:ext>
              </a:extLst>
            </p:cNvPr>
            <p:cNvSpPr txBox="1"/>
            <p:nvPr/>
          </p:nvSpPr>
          <p:spPr>
            <a:xfrm>
              <a:off x="293079" y="3928688"/>
              <a:ext cx="4071658" cy="1200329"/>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2400" i="0" u="none" strike="noStrike" kern="1200" cap="none" spc="0" normalizeH="0" baseline="0" noProof="0" dirty="0">
                  <a:solidFill>
                    <a:schemeClr val="bg1"/>
                  </a:solidFill>
                  <a:effectLst/>
                  <a:uLnTx/>
                  <a:uFillTx/>
                  <a:latin typeface="Calibri" panose="020F0502020204030204"/>
                  <a:ea typeface="+mn-ea"/>
                  <a:cs typeface="+mn-cs"/>
                </a:rPr>
                <a:t>Funding returned to each watershed proportional to revenue generated there</a:t>
              </a:r>
              <a:endParaRPr kumimoji="0" lang="en-US" i="0" u="none" strike="noStrike" kern="1200" cap="none" spc="0" normalizeH="0" baseline="0" noProof="0" dirty="0">
                <a:solidFill>
                  <a:schemeClr val="bg1"/>
                </a:solidFill>
                <a:effectLst/>
                <a:uLnTx/>
                <a:uFillTx/>
                <a:latin typeface="Calibri" panose="020F0502020204030204"/>
                <a:ea typeface="+mn-ea"/>
                <a:cs typeface="+mn-cs"/>
              </a:endParaRPr>
            </a:p>
          </p:txBody>
        </p:sp>
      </p:grpSp>
      <p:sp>
        <p:nvSpPr>
          <p:cNvPr id="27" name="Title 3">
            <a:extLst>
              <a:ext uri="{FF2B5EF4-FFF2-40B4-BE49-F238E27FC236}">
                <a16:creationId xmlns:a16="http://schemas.microsoft.com/office/drawing/2014/main" id="{3EE695E0-5692-41AF-9570-E6B964AA4064}"/>
              </a:ext>
            </a:extLst>
          </p:cNvPr>
          <p:cNvSpPr txBox="1">
            <a:spLocks/>
          </p:cNvSpPr>
          <p:nvPr/>
        </p:nvSpPr>
        <p:spPr>
          <a:xfrm>
            <a:off x="375181" y="468722"/>
            <a:ext cx="5486400" cy="1275054"/>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r>
              <a:rPr lang="en-US" sz="4400" i="1" dirty="0">
                <a:ln>
                  <a:solidFill>
                    <a:schemeClr val="bg1"/>
                  </a:solidFill>
                </a:ln>
                <a:solidFill>
                  <a:schemeClr val="accent1"/>
                </a:solidFill>
                <a:latin typeface="Futura Medium" panose="020B0602020204020303" pitchFamily="34" charset="-79"/>
                <a:cs typeface="Futura Medium" panose="020B0602020204020303" pitchFamily="34" charset="-79"/>
              </a:rPr>
              <a:t>Regional Program</a:t>
            </a:r>
          </a:p>
        </p:txBody>
      </p:sp>
      <p:grpSp>
        <p:nvGrpSpPr>
          <p:cNvPr id="28" name="Group 27">
            <a:extLst>
              <a:ext uri="{FF2B5EF4-FFF2-40B4-BE49-F238E27FC236}">
                <a16:creationId xmlns:a16="http://schemas.microsoft.com/office/drawing/2014/main" id="{ADA7D80F-61D2-4C74-9CFE-B6BDE629C20B}"/>
              </a:ext>
            </a:extLst>
          </p:cNvPr>
          <p:cNvGrpSpPr/>
          <p:nvPr/>
        </p:nvGrpSpPr>
        <p:grpSpPr>
          <a:xfrm>
            <a:off x="523700" y="5060328"/>
            <a:ext cx="5585640" cy="1703057"/>
            <a:chOff x="4610370" y="1610812"/>
            <a:chExt cx="5534355" cy="4841607"/>
          </a:xfrm>
        </p:grpSpPr>
        <p:sp>
          <p:nvSpPr>
            <p:cNvPr id="29" name="Rectangle 28">
              <a:extLst>
                <a:ext uri="{FF2B5EF4-FFF2-40B4-BE49-F238E27FC236}">
                  <a16:creationId xmlns:a16="http://schemas.microsoft.com/office/drawing/2014/main" id="{1818BC39-4E8F-44E2-85C6-A23CC06B4523}"/>
                </a:ext>
              </a:extLst>
            </p:cNvPr>
            <p:cNvSpPr/>
            <p:nvPr/>
          </p:nvSpPr>
          <p:spPr>
            <a:xfrm>
              <a:off x="4610370" y="1610812"/>
              <a:ext cx="5534355" cy="4841607"/>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CC"/>
                </a:solidFill>
                <a:highlight>
                  <a:srgbClr val="EAF8F9"/>
                </a:highlight>
              </a:endParaRPr>
            </a:p>
          </p:txBody>
        </p:sp>
        <p:sp>
          <p:nvSpPr>
            <p:cNvPr id="30" name="TextBox 29">
              <a:extLst>
                <a:ext uri="{FF2B5EF4-FFF2-40B4-BE49-F238E27FC236}">
                  <a16:creationId xmlns:a16="http://schemas.microsoft.com/office/drawing/2014/main" id="{B6A4F76B-C8E6-42AC-9A37-2CBDF6EDF4B6}"/>
                </a:ext>
              </a:extLst>
            </p:cNvPr>
            <p:cNvSpPr txBox="1"/>
            <p:nvPr/>
          </p:nvSpPr>
          <p:spPr>
            <a:xfrm>
              <a:off x="4628575" y="1867395"/>
              <a:ext cx="5411758" cy="1569660"/>
            </a:xfrm>
            <a:prstGeom prst="rect">
              <a:avLst/>
            </a:prstGeom>
            <a:noFill/>
            <a:effectLst>
              <a:outerShdw blurRad="76200" dist="12700" dir="2700000" sy="-23000" kx="-800400" algn="bl" rotWithShape="0">
                <a:prstClr val="black">
                  <a:alpha val="20000"/>
                </a:prstClr>
              </a:outerShdw>
            </a:effectLst>
          </p:spPr>
          <p:txBody>
            <a:bodyPr wrap="square" rtlCol="0">
              <a:spAutoFit/>
            </a:bodyPr>
            <a:lstStyle/>
            <a:p>
              <a:pPr marL="342900" lvl="0" indent="-342900">
                <a:buClr>
                  <a:srgbClr val="3D6585"/>
                </a:buClr>
                <a:buFont typeface="Arial" panose="020B0604020202020204" pitchFamily="34" charset="0"/>
                <a:buChar char="•"/>
                <a:defRPr/>
              </a:pPr>
              <a:r>
                <a:rPr kumimoji="0" lang="en-US" sz="2400" b="1" i="0" u="none" strike="noStrike" kern="1200" cap="none" spc="0" normalizeH="0" baseline="0" noProof="0" dirty="0">
                  <a:solidFill>
                    <a:srgbClr val="0070C0"/>
                  </a:solidFill>
                  <a:effectLst/>
                  <a:uLnTx/>
                  <a:uFillTx/>
                  <a:latin typeface="Calibri" panose="020F0502020204030204"/>
                  <a:ea typeface="+mn-ea"/>
                  <a:cs typeface="+mn-cs"/>
                </a:rPr>
                <a:t>Regional infrastructure </a:t>
              </a:r>
              <a:r>
                <a:rPr lang="en-US" sz="2400" b="1" dirty="0">
                  <a:solidFill>
                    <a:srgbClr val="0070C0"/>
                  </a:solidFill>
                </a:rPr>
                <a:t>Multi-benefit </a:t>
              </a:r>
              <a:r>
                <a:rPr kumimoji="0" lang="en-US" sz="2400" b="1" i="0" u="none" strike="noStrike" kern="1200" cap="none" spc="0" normalizeH="0" baseline="0" noProof="0" dirty="0">
                  <a:solidFill>
                    <a:srgbClr val="0070C0"/>
                  </a:solidFill>
                  <a:effectLst/>
                  <a:uLnTx/>
                  <a:uFillTx/>
                  <a:latin typeface="Calibri" panose="020F0502020204030204"/>
                  <a:ea typeface="+mn-ea"/>
                  <a:cs typeface="+mn-cs"/>
                </a:rPr>
                <a:t>projects</a:t>
              </a:r>
            </a:p>
            <a:p>
              <a:pPr marL="342900" marR="0" lvl="0" indent="-342900" defTabSz="914400" rtl="0" eaLnBrk="1" fontAlgn="auto" latinLnBrk="0" hangingPunct="1">
                <a:lnSpc>
                  <a:spcPct val="100000"/>
                </a:lnSpc>
                <a:spcBef>
                  <a:spcPts val="0"/>
                </a:spcBef>
                <a:spcAft>
                  <a:spcPts val="0"/>
                </a:spcAft>
                <a:buClr>
                  <a:srgbClr val="3D6585"/>
                </a:buClr>
                <a:buSzTx/>
                <a:buFont typeface="Arial" panose="020B0604020202020204" pitchFamily="34" charset="0"/>
                <a:buChar char="•"/>
                <a:tabLst/>
                <a:defRPr/>
              </a:pPr>
              <a:r>
                <a:rPr lang="en-US" sz="2400" b="1" dirty="0">
                  <a:solidFill>
                    <a:srgbClr val="0070C0"/>
                  </a:solidFill>
                  <a:latin typeface="Calibri" panose="020F0502020204030204"/>
                </a:rPr>
                <a:t>Robust stakeholder</a:t>
              </a:r>
              <a:r>
                <a:rPr kumimoji="0" lang="en-US" sz="2400" b="1" i="0" u="none" strike="noStrike" kern="1200" cap="none" spc="0" normalizeH="0" baseline="0" noProof="0" dirty="0">
                  <a:solidFill>
                    <a:srgbClr val="0070C0"/>
                  </a:solidFill>
                  <a:effectLst/>
                  <a:uLnTx/>
                  <a:uFillTx/>
                  <a:latin typeface="Calibri" panose="020F0502020204030204"/>
                  <a:ea typeface="+mn-ea"/>
                  <a:cs typeface="+mn-cs"/>
                </a:rPr>
                <a:t> involvement</a:t>
              </a:r>
            </a:p>
            <a:p>
              <a:pPr marL="342900" marR="0" lvl="0" indent="-342900" defTabSz="914400" rtl="0" eaLnBrk="1" fontAlgn="auto" latinLnBrk="0" hangingPunct="1">
                <a:lnSpc>
                  <a:spcPct val="100000"/>
                </a:lnSpc>
                <a:spcBef>
                  <a:spcPts val="0"/>
                </a:spcBef>
                <a:spcAft>
                  <a:spcPts val="0"/>
                </a:spcAft>
                <a:buClr>
                  <a:srgbClr val="3D6585"/>
                </a:buClr>
                <a:buSzTx/>
                <a:buFont typeface="Arial" panose="020B0604020202020204" pitchFamily="34" charset="0"/>
                <a:buChar char="•"/>
                <a:tabLst/>
                <a:defRPr/>
              </a:pPr>
              <a:r>
                <a:rPr kumimoji="0" lang="en-US" sz="2400" b="1" i="0" u="none" strike="noStrike" kern="1200" cap="none" spc="0" normalizeH="0" baseline="0" noProof="0" dirty="0">
                  <a:solidFill>
                    <a:srgbClr val="0070C0"/>
                  </a:solidFill>
                  <a:effectLst/>
                  <a:uLnTx/>
                  <a:uFillTx/>
                  <a:latin typeface="Calibri" panose="020F0502020204030204"/>
                  <a:ea typeface="+mn-ea"/>
                  <a:cs typeface="+mn-cs"/>
                </a:rPr>
                <a:t>Technical assistance </a:t>
              </a:r>
            </a:p>
          </p:txBody>
        </p:sp>
      </p:grpSp>
    </p:spTree>
    <p:extLst>
      <p:ext uri="{BB962C8B-B14F-4D97-AF65-F5344CB8AC3E}">
        <p14:creationId xmlns:p14="http://schemas.microsoft.com/office/powerpoint/2010/main" val="24967019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Integral</Template>
  <TotalTime>8839</TotalTime>
  <Words>1675</Words>
  <Application>Microsoft Office PowerPoint</Application>
  <PresentationFormat>Widescreen</PresentationFormat>
  <Paragraphs>391</Paragraphs>
  <Slides>23</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Light</vt:lpstr>
      <vt:lpstr>Futura Medium</vt:lpstr>
      <vt:lpstr>Office Theme</vt:lpstr>
      <vt:lpstr>1_Office Theme</vt:lpstr>
      <vt:lpstr>PowerPoint Presentation</vt:lpstr>
      <vt:lpstr>PowerPoint Presentation</vt:lpstr>
      <vt:lpstr>Los Angeles County Public Works</vt:lpstr>
      <vt:lpstr>PowerPoint Presentation</vt:lpstr>
      <vt:lpstr>PowerPoint Presentation</vt:lpstr>
      <vt:lpstr>PowerPoint Presentation</vt:lpstr>
      <vt:lpstr>Exemptions, Credits, and Appeals</vt:lpstr>
      <vt:lpstr>Safe, Clean Water Program</vt:lpstr>
      <vt:lpstr>Safe, Clean Water Program</vt:lpstr>
      <vt:lpstr>PowerPoint Presentation</vt:lpstr>
      <vt:lpstr>PowerPoint Presentation</vt:lpstr>
      <vt:lpstr>Timeline for Implementation - Regional </vt:lpstr>
      <vt:lpstr>Anticipated Overall Timeline for Implementation</vt:lpstr>
      <vt:lpstr>PowerPoint Presentation</vt:lpstr>
      <vt:lpstr>PowerPoint Presentation</vt:lpstr>
      <vt:lpstr>PowerPoint Presentation</vt:lpstr>
      <vt:lpstr>Stakeholder Process</vt:lpstr>
      <vt:lpstr>PowerPoint Presentation</vt:lpstr>
      <vt:lpstr>PowerPoint Presentation</vt:lpstr>
      <vt:lpstr>Taxing Impermeable Area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Turcotte</dc:creator>
  <cp:lastModifiedBy>SGVCOG</cp:lastModifiedBy>
  <cp:revision>478</cp:revision>
  <cp:lastPrinted>2019-04-08T15:22:33Z</cp:lastPrinted>
  <dcterms:created xsi:type="dcterms:W3CDTF">2018-03-20T21:49:19Z</dcterms:created>
  <dcterms:modified xsi:type="dcterms:W3CDTF">2022-01-26T01:23:34Z</dcterms:modified>
</cp:coreProperties>
</file>