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6" r:id="rId2"/>
    <p:sldId id="257" r:id="rId3"/>
    <p:sldId id="258" r:id="rId4"/>
    <p:sldId id="260" r:id="rId5"/>
    <p:sldId id="259" r:id="rId6"/>
    <p:sldId id="261" r:id="rId7"/>
    <p:sldId id="262" r:id="rId8"/>
    <p:sldId id="263" r:id="rId9"/>
    <p:sldId id="264" r:id="rId10"/>
    <p:sldId id="265" r:id="rId11"/>
    <p:sldId id="266" r:id="rId12"/>
    <p:sldId id="267" r:id="rId13"/>
    <p:sldId id="268" r:id="rId14"/>
    <p:sldId id="269" r:id="rId15"/>
    <p:sldId id="270" r:id="rId16"/>
    <p:sldId id="271" r:id="rId17"/>
  </p:sldIdLst>
  <p:sldSz cx="18288000" cy="10287000"/>
  <p:notesSz cx="6858000" cy="9144000"/>
  <p:embeddedFontLst>
    <p:embeddedFont>
      <p:font typeface="Calibri" panose="020F0502020204030204" pitchFamily="34" charset="0"/>
      <p:regular r:id="rId18"/>
      <p:bold r:id="rId19"/>
      <p:italic r:id="rId20"/>
      <p:boldItalic r:id="rId21"/>
    </p:embeddedFont>
    <p:embeddedFont>
      <p:font typeface="Glacial Indifference Bold" panose="020B0604020202020204" charset="0"/>
      <p:regular r:id="rId22"/>
    </p:embeddedFont>
    <p:embeddedFont>
      <p:font typeface="Lato Heavy" panose="020B0604020202020204" charset="0"/>
      <p:regular r:id="rId23"/>
    </p:embeddedFont>
    <p:embeddedFont>
      <p:font typeface="League Spartan" panose="020B0604020202020204" charset="0"/>
      <p:regular r:id="rId24"/>
    </p:embeddedFont>
    <p:embeddedFont>
      <p:font typeface="Open Sans" panose="020B0606030504020204" pitchFamily="34" charset="0"/>
      <p:regular r:id="rId25"/>
    </p:embeddedFont>
    <p:embeddedFont>
      <p:font typeface="Open Sans Light" panose="020B0306030504020204" pitchFamily="34" charset="0"/>
      <p:regular r:id="rId26"/>
    </p:embeddedFont>
    <p:embeddedFont>
      <p:font typeface="Open Sans Light Bold" panose="020B0604020202020204" charset="0"/>
      <p:regular r:id="rId27"/>
    </p:embeddedFont>
    <p:embeddedFont>
      <p:font typeface="Sanchez" panose="020B0604020202020204" charset="0"/>
      <p:regular r:id="rId28"/>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4622" autoAdjust="0"/>
  </p:normalViewPr>
  <p:slideViewPr>
    <p:cSldViewPr>
      <p:cViewPr varScale="1">
        <p:scale>
          <a:sx n="58" d="100"/>
          <a:sy n="58" d="100"/>
        </p:scale>
        <p:origin x="102" y="57"/>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1.fntdata"/><Relationship Id="rId26" Type="http://schemas.openxmlformats.org/officeDocument/2006/relationships/font" Target="fonts/font9.fntdata"/><Relationship Id="rId3" Type="http://schemas.openxmlformats.org/officeDocument/2006/relationships/slide" Target="slides/slide2.xml"/><Relationship Id="rId21" Type="http://schemas.openxmlformats.org/officeDocument/2006/relationships/font" Target="fonts/font4.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8.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3.fntdata"/><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7.fntdata"/><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6.fntdata"/><Relationship Id="rId28" Type="http://schemas.openxmlformats.org/officeDocument/2006/relationships/font" Target="fonts/font11.fntdata"/><Relationship Id="rId10" Type="http://schemas.openxmlformats.org/officeDocument/2006/relationships/slide" Target="slides/slide9.xml"/><Relationship Id="rId19" Type="http://schemas.openxmlformats.org/officeDocument/2006/relationships/font" Target="fonts/font2.fntdata"/><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5.fntdata"/><Relationship Id="rId27" Type="http://schemas.openxmlformats.org/officeDocument/2006/relationships/font" Target="fonts/font10.fntdata"/><Relationship Id="rId30"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1/25/2022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1/25/2022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1/25/2022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1/25/2022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1/25/2022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1/25/2022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1/25/2022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1/25/2022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1/25/2022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1/25/2022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1/25/2022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1/25/2022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FE63D"/>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l="1585" r="1585" b="5842"/>
          <a:stretch>
            <a:fillRect/>
          </a:stretch>
        </p:blipFill>
        <p:spPr>
          <a:xfrm>
            <a:off x="5216221" y="1468869"/>
            <a:ext cx="7855557" cy="1489570"/>
          </a:xfrm>
          <a:prstGeom prst="rect">
            <a:avLst/>
          </a:prstGeom>
        </p:spPr>
      </p:pic>
      <p:sp>
        <p:nvSpPr>
          <p:cNvPr id="3" name="TextBox 3"/>
          <p:cNvSpPr txBox="1"/>
          <p:nvPr/>
        </p:nvSpPr>
        <p:spPr>
          <a:xfrm>
            <a:off x="3036779" y="3569595"/>
            <a:ext cx="12214443" cy="5064227"/>
          </a:xfrm>
          <a:prstGeom prst="rect">
            <a:avLst/>
          </a:prstGeom>
        </p:spPr>
        <p:txBody>
          <a:bodyPr lIns="0" tIns="0" rIns="0" bIns="0" rtlCol="0" anchor="t">
            <a:spAutoFit/>
          </a:bodyPr>
          <a:lstStyle/>
          <a:p>
            <a:pPr algn="ctr">
              <a:lnSpc>
                <a:spcPts val="6747"/>
              </a:lnSpc>
            </a:pPr>
            <a:r>
              <a:rPr lang="en-US" sz="4819">
                <a:solidFill>
                  <a:srgbClr val="000000"/>
                </a:solidFill>
                <a:latin typeface="Open Sans Light Bold"/>
              </a:rPr>
              <a:t>TUNUA THRASH-NTUK</a:t>
            </a:r>
          </a:p>
          <a:p>
            <a:pPr algn="ctr">
              <a:lnSpc>
                <a:spcPts val="6747"/>
              </a:lnSpc>
            </a:pPr>
            <a:r>
              <a:rPr lang="en-US" sz="4819">
                <a:solidFill>
                  <a:srgbClr val="000000"/>
                </a:solidFill>
                <a:latin typeface="Open Sans Light"/>
              </a:rPr>
              <a:t>Executive Director</a:t>
            </a:r>
          </a:p>
          <a:p>
            <a:pPr algn="ctr">
              <a:lnSpc>
                <a:spcPts val="6747"/>
              </a:lnSpc>
            </a:pPr>
            <a:endParaRPr lang="en-US" sz="4819">
              <a:solidFill>
                <a:srgbClr val="000000"/>
              </a:solidFill>
              <a:latin typeface="Open Sans Light"/>
            </a:endParaRPr>
          </a:p>
          <a:p>
            <a:pPr algn="ctr">
              <a:lnSpc>
                <a:spcPts val="6747"/>
              </a:lnSpc>
            </a:pPr>
            <a:r>
              <a:rPr lang="en-US" sz="4819">
                <a:solidFill>
                  <a:srgbClr val="000000"/>
                </a:solidFill>
                <a:latin typeface="Open Sans Light Bold"/>
              </a:rPr>
              <a:t>Email: </a:t>
            </a:r>
            <a:r>
              <a:rPr lang="en-US" sz="4819">
                <a:solidFill>
                  <a:srgbClr val="000000"/>
                </a:solidFill>
                <a:latin typeface="Open Sans Light"/>
              </a:rPr>
              <a:t>LALISC@lisc.org</a:t>
            </a:r>
          </a:p>
          <a:p>
            <a:pPr algn="ctr">
              <a:lnSpc>
                <a:spcPts val="6747"/>
              </a:lnSpc>
            </a:pPr>
            <a:r>
              <a:rPr lang="en-US" sz="4819">
                <a:solidFill>
                  <a:srgbClr val="000000"/>
                </a:solidFill>
                <a:latin typeface="Open Sans Light Bold"/>
              </a:rPr>
              <a:t>Website: </a:t>
            </a:r>
            <a:r>
              <a:rPr lang="en-US" sz="4819">
                <a:solidFill>
                  <a:srgbClr val="000000"/>
                </a:solidFill>
                <a:latin typeface="Open Sans Light"/>
              </a:rPr>
              <a:t>www.lisc.org/los-angeles</a:t>
            </a:r>
          </a:p>
          <a:p>
            <a:pPr algn="ctr">
              <a:lnSpc>
                <a:spcPts val="6747"/>
              </a:lnSpc>
              <a:spcBef>
                <a:spcPct val="0"/>
              </a:spcBef>
            </a:pPr>
            <a:r>
              <a:rPr lang="en-US" sz="4819">
                <a:solidFill>
                  <a:srgbClr val="000000"/>
                </a:solidFill>
                <a:latin typeface="Open Sans Light Bold"/>
              </a:rPr>
              <a:t>Twitter: </a:t>
            </a:r>
            <a:r>
              <a:rPr lang="en-US" sz="4819">
                <a:solidFill>
                  <a:srgbClr val="000000"/>
                </a:solidFill>
                <a:latin typeface="Open Sans Light"/>
              </a:rPr>
              <a:t>@LISC_LA</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FFE63D"/>
        </a:solidFill>
        <a:effectLst/>
      </p:bgPr>
    </p:bg>
    <p:spTree>
      <p:nvGrpSpPr>
        <p:cNvPr id="1" name=""/>
        <p:cNvGrpSpPr/>
        <p:nvPr/>
      </p:nvGrpSpPr>
      <p:grpSpPr>
        <a:xfrm>
          <a:off x="0" y="0"/>
          <a:ext cx="0" cy="0"/>
          <a:chOff x="0" y="0"/>
          <a:chExt cx="0" cy="0"/>
        </a:xfrm>
      </p:grpSpPr>
      <p:sp>
        <p:nvSpPr>
          <p:cNvPr id="2" name="TextBox 2"/>
          <p:cNvSpPr txBox="1"/>
          <p:nvPr/>
        </p:nvSpPr>
        <p:spPr>
          <a:xfrm>
            <a:off x="391822" y="19050"/>
            <a:ext cx="18136656" cy="2770147"/>
          </a:xfrm>
          <a:prstGeom prst="rect">
            <a:avLst/>
          </a:prstGeom>
        </p:spPr>
        <p:txBody>
          <a:bodyPr lIns="0" tIns="0" rIns="0" bIns="0" rtlCol="0" anchor="t">
            <a:spAutoFit/>
          </a:bodyPr>
          <a:lstStyle/>
          <a:p>
            <a:pPr>
              <a:lnSpc>
                <a:spcPts val="10902"/>
              </a:lnSpc>
            </a:pPr>
            <a:r>
              <a:rPr lang="en-US" sz="9318">
                <a:solidFill>
                  <a:srgbClr val="363636"/>
                </a:solidFill>
                <a:latin typeface="Glacial Indifference Bold"/>
              </a:rPr>
              <a:t>A TOOLKIT TO SUPPORT YOUR SMALL BUSINESS COMMUNITY</a:t>
            </a:r>
          </a:p>
        </p:txBody>
      </p:sp>
      <p:sp>
        <p:nvSpPr>
          <p:cNvPr id="3" name="TextBox 3"/>
          <p:cNvSpPr txBox="1"/>
          <p:nvPr/>
        </p:nvSpPr>
        <p:spPr>
          <a:xfrm>
            <a:off x="3360108" y="3749817"/>
            <a:ext cx="14675285" cy="1158227"/>
          </a:xfrm>
          <a:prstGeom prst="rect">
            <a:avLst/>
          </a:prstGeom>
        </p:spPr>
        <p:txBody>
          <a:bodyPr lIns="0" tIns="0" rIns="0" bIns="0" rtlCol="0" anchor="t">
            <a:spAutoFit/>
          </a:bodyPr>
          <a:lstStyle/>
          <a:p>
            <a:pPr>
              <a:lnSpc>
                <a:spcPts val="9615"/>
              </a:lnSpc>
              <a:spcBef>
                <a:spcPct val="0"/>
              </a:spcBef>
            </a:pPr>
            <a:r>
              <a:rPr lang="en-US" sz="6867" u="sng">
                <a:solidFill>
                  <a:srgbClr val="000000"/>
                </a:solidFill>
                <a:latin typeface="Open Sans Light Bold"/>
              </a:rPr>
              <a:t>Launch a "Call for Data" Program</a:t>
            </a:r>
          </a:p>
        </p:txBody>
      </p:sp>
      <p:sp>
        <p:nvSpPr>
          <p:cNvPr id="4" name="TextBox 4"/>
          <p:cNvSpPr txBox="1"/>
          <p:nvPr/>
        </p:nvSpPr>
        <p:spPr>
          <a:xfrm>
            <a:off x="2867876" y="5846142"/>
            <a:ext cx="14627415" cy="3384412"/>
          </a:xfrm>
          <a:prstGeom prst="rect">
            <a:avLst/>
          </a:prstGeom>
        </p:spPr>
        <p:txBody>
          <a:bodyPr lIns="0" tIns="0" rIns="0" bIns="0" rtlCol="0" anchor="t">
            <a:spAutoFit/>
          </a:bodyPr>
          <a:lstStyle/>
          <a:p>
            <a:pPr marL="593498" lvl="1" indent="-296749">
              <a:lnSpc>
                <a:spcPts val="4565"/>
              </a:lnSpc>
              <a:buFont typeface="Arial"/>
              <a:buChar char="•"/>
            </a:pPr>
            <a:r>
              <a:rPr lang="en-US" sz="3594">
                <a:solidFill>
                  <a:srgbClr val="000000"/>
                </a:solidFill>
                <a:latin typeface="Open Sans Light"/>
              </a:rPr>
              <a:t>Create a database of small businesses and to establish a direct line of contact with those that are most impacted by this pandemic. </a:t>
            </a:r>
          </a:p>
          <a:p>
            <a:pPr>
              <a:lnSpc>
                <a:spcPts val="4565"/>
              </a:lnSpc>
            </a:pPr>
            <a:endParaRPr lang="en-US" sz="3594">
              <a:solidFill>
                <a:srgbClr val="000000"/>
              </a:solidFill>
              <a:latin typeface="Open Sans Light"/>
            </a:endParaRPr>
          </a:p>
          <a:p>
            <a:pPr marL="593498" lvl="1" indent="-296749">
              <a:lnSpc>
                <a:spcPts val="4565"/>
              </a:lnSpc>
              <a:buFont typeface="Arial"/>
              <a:buChar char="•"/>
            </a:pPr>
            <a:r>
              <a:rPr lang="en-US" sz="3594">
                <a:solidFill>
                  <a:srgbClr val="000000"/>
                </a:solidFill>
                <a:latin typeface="Open Sans Light"/>
              </a:rPr>
              <a:t>The database will arm local governments with a robust source of data-backed information that can be leveraged for external reports, philanthropic requests, and internal planning purposes.</a:t>
            </a:r>
          </a:p>
        </p:txBody>
      </p:sp>
      <p:pic>
        <p:nvPicPr>
          <p:cNvPr id="6" name="Picture 5"/>
          <p:cNvPicPr>
            <a:picLocks noChangeAspect="1"/>
          </p:cNvPicPr>
          <p:nvPr/>
        </p:nvPicPr>
        <p:blipFill>
          <a:blip r:embed="rId2"/>
          <a:stretch>
            <a:fillRect/>
          </a:stretch>
        </p:blipFill>
        <p:spPr>
          <a:xfrm>
            <a:off x="685800" y="3226488"/>
            <a:ext cx="2493313" cy="2402647"/>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391822" y="179369"/>
            <a:ext cx="18136656" cy="2770147"/>
          </a:xfrm>
          <a:prstGeom prst="rect">
            <a:avLst/>
          </a:prstGeom>
        </p:spPr>
        <p:txBody>
          <a:bodyPr lIns="0" tIns="0" rIns="0" bIns="0" rtlCol="0" anchor="t">
            <a:spAutoFit/>
          </a:bodyPr>
          <a:lstStyle/>
          <a:p>
            <a:pPr>
              <a:lnSpc>
                <a:spcPts val="10902"/>
              </a:lnSpc>
            </a:pPr>
            <a:r>
              <a:rPr lang="en-US" sz="9318">
                <a:solidFill>
                  <a:srgbClr val="363636"/>
                </a:solidFill>
                <a:latin typeface="Glacial Indifference Bold"/>
              </a:rPr>
              <a:t>A TOOLKIT TO SUPPORT YOUR SMALL BUSINESS COMMUNITY</a:t>
            </a:r>
          </a:p>
        </p:txBody>
      </p:sp>
      <p:sp>
        <p:nvSpPr>
          <p:cNvPr id="3" name="TextBox 3"/>
          <p:cNvSpPr txBox="1"/>
          <p:nvPr/>
        </p:nvSpPr>
        <p:spPr>
          <a:xfrm>
            <a:off x="3612715" y="3288047"/>
            <a:ext cx="14675285" cy="1078817"/>
          </a:xfrm>
          <a:prstGeom prst="rect">
            <a:avLst/>
          </a:prstGeom>
        </p:spPr>
        <p:txBody>
          <a:bodyPr lIns="0" tIns="0" rIns="0" bIns="0" rtlCol="0" anchor="t">
            <a:spAutoFit/>
          </a:bodyPr>
          <a:lstStyle/>
          <a:p>
            <a:pPr>
              <a:lnSpc>
                <a:spcPts val="8959"/>
              </a:lnSpc>
              <a:spcBef>
                <a:spcPct val="0"/>
              </a:spcBef>
            </a:pPr>
            <a:r>
              <a:rPr lang="en-US" sz="6399" u="sng">
                <a:solidFill>
                  <a:srgbClr val="000000"/>
                </a:solidFill>
                <a:latin typeface="Open Sans Light Bold"/>
              </a:rPr>
              <a:t>Initiate a "Buy Local Campaign"</a:t>
            </a:r>
          </a:p>
        </p:txBody>
      </p:sp>
      <p:sp>
        <p:nvSpPr>
          <p:cNvPr id="4" name="TextBox 4"/>
          <p:cNvSpPr txBox="1"/>
          <p:nvPr/>
        </p:nvSpPr>
        <p:spPr>
          <a:xfrm>
            <a:off x="3612715" y="4941329"/>
            <a:ext cx="15447441" cy="5083072"/>
          </a:xfrm>
          <a:prstGeom prst="rect">
            <a:avLst/>
          </a:prstGeom>
        </p:spPr>
        <p:txBody>
          <a:bodyPr lIns="0" tIns="0" rIns="0" bIns="0" rtlCol="0" anchor="t">
            <a:spAutoFit/>
          </a:bodyPr>
          <a:lstStyle/>
          <a:p>
            <a:pPr marL="593498" lvl="1" indent="-296749">
              <a:lnSpc>
                <a:spcPts val="4565"/>
              </a:lnSpc>
              <a:buFont typeface="Arial"/>
              <a:buChar char="•"/>
            </a:pPr>
            <a:r>
              <a:rPr lang="en-US" sz="3594">
                <a:solidFill>
                  <a:srgbClr val="000000"/>
                </a:solidFill>
                <a:latin typeface="Open Sans Light Bold"/>
              </a:rPr>
              <a:t>Launch</a:t>
            </a:r>
            <a:r>
              <a:rPr lang="en-US" sz="3594">
                <a:solidFill>
                  <a:srgbClr val="000000"/>
                </a:solidFill>
                <a:latin typeface="Open Sans Light"/>
              </a:rPr>
              <a:t> a social media marketing campaign</a:t>
            </a:r>
          </a:p>
          <a:p>
            <a:pPr marL="593498" lvl="1" indent="-296749">
              <a:lnSpc>
                <a:spcPts val="4565"/>
              </a:lnSpc>
              <a:buFont typeface="Arial"/>
              <a:buChar char="•"/>
            </a:pPr>
            <a:r>
              <a:rPr lang="en-US" sz="3594">
                <a:solidFill>
                  <a:srgbClr val="000000"/>
                </a:solidFill>
                <a:latin typeface="Open Sans Light Bold"/>
              </a:rPr>
              <a:t>Partner</a:t>
            </a:r>
            <a:r>
              <a:rPr lang="en-US" sz="3594">
                <a:solidFill>
                  <a:srgbClr val="000000"/>
                </a:solidFill>
                <a:latin typeface="Open Sans Light"/>
              </a:rPr>
              <a:t> with Business Improvement Districts</a:t>
            </a:r>
          </a:p>
          <a:p>
            <a:pPr marL="593498" lvl="1" indent="-296749">
              <a:lnSpc>
                <a:spcPts val="4565"/>
              </a:lnSpc>
              <a:buFont typeface="Arial"/>
              <a:buChar char="•"/>
            </a:pPr>
            <a:r>
              <a:rPr lang="en-US" sz="3594">
                <a:solidFill>
                  <a:srgbClr val="000000"/>
                </a:solidFill>
                <a:latin typeface="Open Sans Light Bold"/>
              </a:rPr>
              <a:t>Support</a:t>
            </a:r>
            <a:r>
              <a:rPr lang="en-US" sz="3594">
                <a:solidFill>
                  <a:srgbClr val="000000"/>
                </a:solidFill>
                <a:latin typeface="Open Sans Light"/>
              </a:rPr>
              <a:t> diverse chambers of commerce "Thai Tuesday"</a:t>
            </a:r>
          </a:p>
          <a:p>
            <a:pPr marL="593498" lvl="1" indent="-296749">
              <a:lnSpc>
                <a:spcPts val="4565"/>
              </a:lnSpc>
              <a:buFont typeface="Arial"/>
              <a:buChar char="•"/>
            </a:pPr>
            <a:r>
              <a:rPr lang="en-US" sz="3594">
                <a:solidFill>
                  <a:srgbClr val="000000"/>
                </a:solidFill>
                <a:latin typeface="Open Sans Light Bold"/>
              </a:rPr>
              <a:t>Educate</a:t>
            </a:r>
            <a:r>
              <a:rPr lang="en-US" sz="3594">
                <a:solidFill>
                  <a:srgbClr val="000000"/>
                </a:solidFill>
                <a:latin typeface="Open Sans Light"/>
              </a:rPr>
              <a:t> the community on health standards</a:t>
            </a:r>
          </a:p>
          <a:p>
            <a:pPr>
              <a:lnSpc>
                <a:spcPts val="4565"/>
              </a:lnSpc>
            </a:pPr>
            <a:endParaRPr lang="en-US" sz="3594">
              <a:solidFill>
                <a:srgbClr val="000000"/>
              </a:solidFill>
              <a:latin typeface="Open Sans Light"/>
            </a:endParaRPr>
          </a:p>
          <a:p>
            <a:pPr>
              <a:lnSpc>
                <a:spcPts val="4565"/>
              </a:lnSpc>
            </a:pPr>
            <a:r>
              <a:rPr lang="en-US" sz="3594">
                <a:solidFill>
                  <a:srgbClr val="000000"/>
                </a:solidFill>
                <a:latin typeface="Open Sans Light Bold"/>
              </a:rPr>
              <a:t>NEW:</a:t>
            </a:r>
          </a:p>
          <a:p>
            <a:pPr marL="593498" lvl="1" indent="-296749">
              <a:lnSpc>
                <a:spcPts val="4565"/>
              </a:lnSpc>
              <a:buFont typeface="Arial"/>
              <a:buChar char="•"/>
            </a:pPr>
            <a:r>
              <a:rPr lang="en-US" sz="3594">
                <a:solidFill>
                  <a:srgbClr val="000000"/>
                </a:solidFill>
                <a:latin typeface="Open Sans Light"/>
              </a:rPr>
              <a:t>Promote policies that ensures that restaurants are using personal protective equipment in food prepeartion.</a:t>
            </a:r>
          </a:p>
          <a:p>
            <a:pPr>
              <a:lnSpc>
                <a:spcPts val="4565"/>
              </a:lnSpc>
            </a:pPr>
            <a:endParaRPr lang="en-US" sz="3594">
              <a:solidFill>
                <a:srgbClr val="000000"/>
              </a:solidFill>
              <a:latin typeface="Open Sans Light"/>
            </a:endParaRPr>
          </a:p>
        </p:txBody>
      </p:sp>
      <p:pic>
        <p:nvPicPr>
          <p:cNvPr id="6" name="Picture 5"/>
          <p:cNvPicPr>
            <a:picLocks noChangeAspect="1"/>
          </p:cNvPicPr>
          <p:nvPr/>
        </p:nvPicPr>
        <p:blipFill>
          <a:blip r:embed="rId2"/>
          <a:stretch>
            <a:fillRect/>
          </a:stretch>
        </p:blipFill>
        <p:spPr>
          <a:xfrm>
            <a:off x="990600" y="3185113"/>
            <a:ext cx="2340991" cy="2363501"/>
          </a:xfrm>
          <a:prstGeom prst="rect">
            <a:avLst/>
          </a:prstGeo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b="5553"/>
          <a:stretch>
            <a:fillRect/>
          </a:stretch>
        </p:blipFill>
        <p:spPr>
          <a:xfrm>
            <a:off x="1676407" y="375995"/>
            <a:ext cx="14935185" cy="7739306"/>
          </a:xfrm>
          <a:prstGeom prst="rect">
            <a:avLst/>
          </a:prstGeom>
        </p:spPr>
      </p:pic>
      <p:sp>
        <p:nvSpPr>
          <p:cNvPr id="3" name="TextBox 3"/>
          <p:cNvSpPr txBox="1"/>
          <p:nvPr/>
        </p:nvSpPr>
        <p:spPr>
          <a:xfrm>
            <a:off x="0" y="8305165"/>
            <a:ext cx="18288000" cy="1811020"/>
          </a:xfrm>
          <a:prstGeom prst="rect">
            <a:avLst/>
          </a:prstGeom>
        </p:spPr>
        <p:txBody>
          <a:bodyPr lIns="0" tIns="0" rIns="0" bIns="0" rtlCol="0" anchor="t">
            <a:spAutoFit/>
          </a:bodyPr>
          <a:lstStyle/>
          <a:p>
            <a:pPr algn="ctr">
              <a:lnSpc>
                <a:spcPts val="7280"/>
              </a:lnSpc>
            </a:pPr>
            <a:r>
              <a:rPr lang="en-US" sz="5200" dirty="0">
                <a:solidFill>
                  <a:srgbClr val="000000"/>
                </a:solidFill>
                <a:latin typeface="Open Sans"/>
              </a:rPr>
              <a:t>https://www.lisc.org/los-angeles/covid-19-response/keeping-our-shops/</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l="53" r="53"/>
          <a:stretch>
            <a:fillRect/>
          </a:stretch>
        </p:blipFill>
        <p:spPr>
          <a:xfrm>
            <a:off x="1456216" y="776338"/>
            <a:ext cx="15050078" cy="7624077"/>
          </a:xfrm>
          <a:prstGeom prst="rect">
            <a:avLst/>
          </a:prstGeom>
        </p:spPr>
      </p:pic>
      <p:sp>
        <p:nvSpPr>
          <p:cNvPr id="3" name="TextBox 3"/>
          <p:cNvSpPr txBox="1"/>
          <p:nvPr/>
        </p:nvSpPr>
        <p:spPr>
          <a:xfrm>
            <a:off x="0" y="8305165"/>
            <a:ext cx="18288000" cy="1811020"/>
          </a:xfrm>
          <a:prstGeom prst="rect">
            <a:avLst/>
          </a:prstGeom>
        </p:spPr>
        <p:txBody>
          <a:bodyPr lIns="0" tIns="0" rIns="0" bIns="0" rtlCol="0" anchor="t">
            <a:spAutoFit/>
          </a:bodyPr>
          <a:lstStyle/>
          <a:p>
            <a:pPr algn="ctr">
              <a:lnSpc>
                <a:spcPts val="7280"/>
              </a:lnSpc>
            </a:pPr>
            <a:r>
              <a:rPr lang="en-US" sz="5200">
                <a:solidFill>
                  <a:srgbClr val="000000"/>
                </a:solidFill>
                <a:latin typeface="Open Sans"/>
              </a:rPr>
              <a:t>https://www.lisc.org/los-angeles/covid-19-response/keeping-our-shops/</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a:blip r:embed="rId2"/>
          <a:srcRect t="8719" r="2212" b="8719"/>
          <a:stretch>
            <a:fillRect/>
          </a:stretch>
        </a:blipFill>
        <a:effectLst/>
      </p:bgPr>
    </p:bg>
    <p:spTree>
      <p:nvGrpSpPr>
        <p:cNvPr id="1" name=""/>
        <p:cNvGrpSpPr/>
        <p:nvPr/>
      </p:nvGrpSpPr>
      <p:grpSpPr>
        <a:xfrm>
          <a:off x="0" y="0"/>
          <a:ext cx="0" cy="0"/>
          <a:chOff x="0" y="0"/>
          <a:chExt cx="0" cy="0"/>
        </a:xfrm>
      </p:grpSpPr>
      <p:grpSp>
        <p:nvGrpSpPr>
          <p:cNvPr id="2" name="Group 2"/>
          <p:cNvGrpSpPr/>
          <p:nvPr/>
        </p:nvGrpSpPr>
        <p:grpSpPr>
          <a:xfrm>
            <a:off x="12503572" y="262691"/>
            <a:ext cx="5784428" cy="5913974"/>
            <a:chOff x="0" y="0"/>
            <a:chExt cx="7712571" cy="7885299"/>
          </a:xfrm>
        </p:grpSpPr>
        <p:sp>
          <p:nvSpPr>
            <p:cNvPr id="3" name="TextBox 3"/>
            <p:cNvSpPr txBox="1"/>
            <p:nvPr/>
          </p:nvSpPr>
          <p:spPr>
            <a:xfrm>
              <a:off x="0" y="247650"/>
              <a:ext cx="7712571" cy="6953250"/>
            </a:xfrm>
            <a:prstGeom prst="rect">
              <a:avLst/>
            </a:prstGeom>
          </p:spPr>
          <p:txBody>
            <a:bodyPr lIns="0" tIns="0" rIns="0" bIns="0" rtlCol="0" anchor="t">
              <a:spAutoFit/>
            </a:bodyPr>
            <a:lstStyle/>
            <a:p>
              <a:pPr algn="l">
                <a:lnSpc>
                  <a:spcPts val="9975"/>
                </a:lnSpc>
              </a:pPr>
              <a:r>
                <a:rPr lang="en-US" sz="10500" spc="-525">
                  <a:solidFill>
                    <a:srgbClr val="FFFFFF"/>
                  </a:solidFill>
                  <a:latin typeface="League Spartan"/>
                </a:rPr>
                <a:t>KIVA. </a:t>
              </a:r>
            </a:p>
            <a:p>
              <a:pPr algn="l">
                <a:lnSpc>
                  <a:spcPts val="9975"/>
                </a:lnSpc>
              </a:pPr>
              <a:r>
                <a:rPr lang="en-US" sz="10500" spc="-525">
                  <a:solidFill>
                    <a:srgbClr val="FFFFFF"/>
                  </a:solidFill>
                  <a:latin typeface="League Spartan"/>
                </a:rPr>
                <a:t>A crowd funding platform</a:t>
              </a:r>
            </a:p>
          </p:txBody>
        </p:sp>
        <p:sp>
          <p:nvSpPr>
            <p:cNvPr id="4" name="TextBox 4"/>
            <p:cNvSpPr txBox="1"/>
            <p:nvPr/>
          </p:nvSpPr>
          <p:spPr>
            <a:xfrm>
              <a:off x="0" y="7397619"/>
              <a:ext cx="7712571" cy="487680"/>
            </a:xfrm>
            <a:prstGeom prst="rect">
              <a:avLst/>
            </a:prstGeom>
          </p:spPr>
          <p:txBody>
            <a:bodyPr lIns="0" tIns="0" rIns="0" bIns="0" rtlCol="0" anchor="t">
              <a:spAutoFit/>
            </a:bodyPr>
            <a:lstStyle/>
            <a:p>
              <a:pPr algn="l">
                <a:lnSpc>
                  <a:spcPts val="3022"/>
                </a:lnSpc>
              </a:pPr>
              <a:endParaRPr/>
            </a:p>
          </p:txBody>
        </p:sp>
      </p:gr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FFE63D"/>
        </a:solidFill>
        <a:effectLst/>
      </p:bgPr>
    </p:bg>
    <p:spTree>
      <p:nvGrpSpPr>
        <p:cNvPr id="1" name=""/>
        <p:cNvGrpSpPr/>
        <p:nvPr/>
      </p:nvGrpSpPr>
      <p:grpSpPr>
        <a:xfrm>
          <a:off x="0" y="0"/>
          <a:ext cx="0" cy="0"/>
          <a:chOff x="0" y="0"/>
          <a:chExt cx="0" cy="0"/>
        </a:xfrm>
      </p:grpSpPr>
      <p:sp>
        <p:nvSpPr>
          <p:cNvPr id="2" name="TextBox 2"/>
          <p:cNvSpPr txBox="1"/>
          <p:nvPr/>
        </p:nvSpPr>
        <p:spPr>
          <a:xfrm>
            <a:off x="12503572" y="5806143"/>
            <a:ext cx="5784428" cy="370522"/>
          </a:xfrm>
          <a:prstGeom prst="rect">
            <a:avLst/>
          </a:prstGeom>
        </p:spPr>
        <p:txBody>
          <a:bodyPr lIns="0" tIns="0" rIns="0" bIns="0" rtlCol="0" anchor="t">
            <a:spAutoFit/>
          </a:bodyPr>
          <a:lstStyle/>
          <a:p>
            <a:pPr algn="l">
              <a:lnSpc>
                <a:spcPts val="3022"/>
              </a:lnSpc>
            </a:pPr>
            <a:endParaRPr/>
          </a:p>
        </p:txBody>
      </p:sp>
      <p:pic>
        <p:nvPicPr>
          <p:cNvPr id="3" name="Picture 3"/>
          <p:cNvPicPr>
            <a:picLocks noChangeAspect="1"/>
          </p:cNvPicPr>
          <p:nvPr/>
        </p:nvPicPr>
        <p:blipFill>
          <a:blip r:embed="rId2"/>
          <a:srcRect/>
          <a:stretch>
            <a:fillRect/>
          </a:stretch>
        </p:blipFill>
        <p:spPr>
          <a:xfrm>
            <a:off x="0" y="-28955"/>
            <a:ext cx="18288000" cy="10049256"/>
          </a:xfrm>
          <a:prstGeom prst="rect">
            <a:avLst/>
          </a:prstGeom>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FFE63D"/>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l="1585" r="1585" b="5842"/>
          <a:stretch>
            <a:fillRect/>
          </a:stretch>
        </p:blipFill>
        <p:spPr>
          <a:xfrm>
            <a:off x="6377951" y="5571458"/>
            <a:ext cx="5051143" cy="957797"/>
          </a:xfrm>
          <a:prstGeom prst="rect">
            <a:avLst/>
          </a:prstGeom>
        </p:spPr>
      </p:pic>
      <p:sp>
        <p:nvSpPr>
          <p:cNvPr id="3" name="TextBox 3"/>
          <p:cNvSpPr txBox="1"/>
          <p:nvPr/>
        </p:nvSpPr>
        <p:spPr>
          <a:xfrm>
            <a:off x="4628455" y="7057199"/>
            <a:ext cx="8550135" cy="1766310"/>
          </a:xfrm>
          <a:prstGeom prst="rect">
            <a:avLst/>
          </a:prstGeom>
        </p:spPr>
        <p:txBody>
          <a:bodyPr lIns="0" tIns="0" rIns="0" bIns="0" rtlCol="0" anchor="t">
            <a:spAutoFit/>
          </a:bodyPr>
          <a:lstStyle/>
          <a:p>
            <a:pPr algn="ctr">
              <a:lnSpc>
                <a:spcPts val="4723"/>
              </a:lnSpc>
            </a:pPr>
            <a:r>
              <a:rPr lang="en-US" sz="3373">
                <a:solidFill>
                  <a:srgbClr val="000000"/>
                </a:solidFill>
                <a:latin typeface="Open Sans Light Bold"/>
              </a:rPr>
              <a:t>Email: </a:t>
            </a:r>
            <a:r>
              <a:rPr lang="en-US" sz="3373">
                <a:solidFill>
                  <a:srgbClr val="000000"/>
                </a:solidFill>
                <a:latin typeface="Open Sans Light"/>
              </a:rPr>
              <a:t>LALISC@lisc.org</a:t>
            </a:r>
          </a:p>
          <a:p>
            <a:pPr algn="ctr">
              <a:lnSpc>
                <a:spcPts val="4723"/>
              </a:lnSpc>
            </a:pPr>
            <a:r>
              <a:rPr lang="en-US" sz="3373">
                <a:solidFill>
                  <a:srgbClr val="000000"/>
                </a:solidFill>
                <a:latin typeface="Open Sans Light Bold"/>
              </a:rPr>
              <a:t>Website: </a:t>
            </a:r>
            <a:r>
              <a:rPr lang="en-US" sz="3373">
                <a:solidFill>
                  <a:srgbClr val="000000"/>
                </a:solidFill>
                <a:latin typeface="Open Sans Light"/>
              </a:rPr>
              <a:t>www.lisc.org/los-angeles</a:t>
            </a:r>
          </a:p>
          <a:p>
            <a:pPr algn="ctr">
              <a:lnSpc>
                <a:spcPts val="4723"/>
              </a:lnSpc>
              <a:spcBef>
                <a:spcPct val="0"/>
              </a:spcBef>
            </a:pPr>
            <a:r>
              <a:rPr lang="en-US" sz="3373">
                <a:solidFill>
                  <a:srgbClr val="000000"/>
                </a:solidFill>
                <a:latin typeface="Open Sans Light Bold"/>
              </a:rPr>
              <a:t>Twitter: </a:t>
            </a:r>
            <a:r>
              <a:rPr lang="en-US" sz="3373">
                <a:solidFill>
                  <a:srgbClr val="000000"/>
                </a:solidFill>
                <a:latin typeface="Open Sans Light"/>
              </a:rPr>
              <a:t>@LISC_LA</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l="14101" r="14101"/>
          <a:stretch>
            <a:fillRect/>
          </a:stretch>
        </p:blipFill>
        <p:spPr>
          <a:xfrm>
            <a:off x="0" y="-370831"/>
            <a:ext cx="11463765" cy="10657831"/>
          </a:xfrm>
          <a:prstGeom prst="rect">
            <a:avLst/>
          </a:prstGeom>
        </p:spPr>
      </p:pic>
      <p:pic>
        <p:nvPicPr>
          <p:cNvPr id="3" name="Picture 3"/>
          <p:cNvPicPr>
            <a:picLocks noChangeAspect="1"/>
          </p:cNvPicPr>
          <p:nvPr/>
        </p:nvPicPr>
        <p:blipFill>
          <a:blip r:embed="rId3"/>
          <a:srcRect t="5362"/>
          <a:stretch>
            <a:fillRect/>
          </a:stretch>
        </p:blipFill>
        <p:spPr>
          <a:xfrm>
            <a:off x="240478" y="9437724"/>
            <a:ext cx="3733306" cy="688957"/>
          </a:xfrm>
          <a:prstGeom prst="rect">
            <a:avLst/>
          </a:prstGeom>
        </p:spPr>
      </p:pic>
      <p:grpSp>
        <p:nvGrpSpPr>
          <p:cNvPr id="4" name="Group 4"/>
          <p:cNvGrpSpPr/>
          <p:nvPr/>
        </p:nvGrpSpPr>
        <p:grpSpPr>
          <a:xfrm>
            <a:off x="11848105" y="3658209"/>
            <a:ext cx="5905500" cy="6628791"/>
            <a:chOff x="0" y="0"/>
            <a:chExt cx="7874000" cy="8838388"/>
          </a:xfrm>
        </p:grpSpPr>
        <p:sp>
          <p:nvSpPr>
            <p:cNvPr id="5" name="TextBox 5"/>
            <p:cNvSpPr txBox="1"/>
            <p:nvPr/>
          </p:nvSpPr>
          <p:spPr>
            <a:xfrm>
              <a:off x="0" y="994069"/>
              <a:ext cx="7874000" cy="7068024"/>
            </a:xfrm>
            <a:prstGeom prst="rect">
              <a:avLst/>
            </a:prstGeom>
          </p:spPr>
          <p:txBody>
            <a:bodyPr lIns="0" tIns="0" rIns="0" bIns="0" rtlCol="0" anchor="t">
              <a:spAutoFit/>
            </a:bodyPr>
            <a:lstStyle/>
            <a:p>
              <a:pPr>
                <a:lnSpc>
                  <a:spcPts val="7041"/>
                </a:lnSpc>
              </a:pPr>
              <a:r>
                <a:rPr lang="en-US" sz="7412">
                  <a:solidFill>
                    <a:srgbClr val="FFE63D"/>
                  </a:solidFill>
                  <a:latin typeface="Glacial Indifference Bold"/>
                </a:rPr>
                <a:t>SUPPORTING SMALL BUSINESSES DURING COVID-19</a:t>
              </a:r>
            </a:p>
            <a:p>
              <a:pPr>
                <a:lnSpc>
                  <a:spcPts val="2987"/>
                </a:lnSpc>
              </a:pPr>
              <a:r>
                <a:rPr lang="en-US" sz="3144">
                  <a:solidFill>
                    <a:srgbClr val="FFE63D"/>
                  </a:solidFill>
                  <a:latin typeface="Glacial Indifference Bold"/>
                </a:rPr>
                <a:t>A TOOLKIT FOR LOCAL GOVERNMENTS</a:t>
              </a:r>
            </a:p>
          </p:txBody>
        </p:sp>
        <p:sp>
          <p:nvSpPr>
            <p:cNvPr id="6" name="TextBox 6"/>
            <p:cNvSpPr txBox="1"/>
            <p:nvPr/>
          </p:nvSpPr>
          <p:spPr>
            <a:xfrm>
              <a:off x="0" y="-47625"/>
              <a:ext cx="6604000" cy="469439"/>
            </a:xfrm>
            <a:prstGeom prst="rect">
              <a:avLst/>
            </a:prstGeom>
          </p:spPr>
          <p:txBody>
            <a:bodyPr lIns="0" tIns="0" rIns="0" bIns="0" rtlCol="0" anchor="t">
              <a:spAutoFit/>
            </a:bodyPr>
            <a:lstStyle/>
            <a:p>
              <a:pPr>
                <a:lnSpc>
                  <a:spcPts val="2946"/>
                </a:lnSpc>
              </a:pPr>
              <a:endParaRPr/>
            </a:p>
          </p:txBody>
        </p:sp>
        <p:sp>
          <p:nvSpPr>
            <p:cNvPr id="7" name="TextBox 7"/>
            <p:cNvSpPr txBox="1"/>
            <p:nvPr/>
          </p:nvSpPr>
          <p:spPr>
            <a:xfrm>
              <a:off x="0" y="8294721"/>
              <a:ext cx="6604000" cy="543667"/>
            </a:xfrm>
            <a:prstGeom prst="rect">
              <a:avLst/>
            </a:prstGeom>
          </p:spPr>
          <p:txBody>
            <a:bodyPr lIns="0" tIns="0" rIns="0" bIns="0" rtlCol="0" anchor="t">
              <a:spAutoFit/>
            </a:bodyPr>
            <a:lstStyle/>
            <a:p>
              <a:pPr>
                <a:lnSpc>
                  <a:spcPts val="3533"/>
                </a:lnSpc>
              </a:pPr>
              <a:endParaRPr/>
            </a:p>
          </p:txBody>
        </p:sp>
      </p:gr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t="5362"/>
          <a:stretch>
            <a:fillRect/>
          </a:stretch>
        </p:blipFill>
        <p:spPr>
          <a:xfrm>
            <a:off x="1028700" y="8471424"/>
            <a:ext cx="5151273" cy="950634"/>
          </a:xfrm>
          <a:prstGeom prst="rect">
            <a:avLst/>
          </a:prstGeom>
        </p:spPr>
      </p:pic>
      <p:grpSp>
        <p:nvGrpSpPr>
          <p:cNvPr id="3" name="Group 3"/>
          <p:cNvGrpSpPr/>
          <p:nvPr/>
        </p:nvGrpSpPr>
        <p:grpSpPr>
          <a:xfrm>
            <a:off x="1028700" y="1140144"/>
            <a:ext cx="16230600" cy="7311999"/>
            <a:chOff x="0" y="0"/>
            <a:chExt cx="21640800" cy="9749332"/>
          </a:xfrm>
        </p:grpSpPr>
        <p:sp>
          <p:nvSpPr>
            <p:cNvPr id="4" name="TextBox 4"/>
            <p:cNvSpPr txBox="1"/>
            <p:nvPr/>
          </p:nvSpPr>
          <p:spPr>
            <a:xfrm>
              <a:off x="0" y="1070269"/>
              <a:ext cx="21640800" cy="7902769"/>
            </a:xfrm>
            <a:prstGeom prst="rect">
              <a:avLst/>
            </a:prstGeom>
          </p:spPr>
          <p:txBody>
            <a:bodyPr lIns="0" tIns="0" rIns="0" bIns="0" rtlCol="0" anchor="t">
              <a:spAutoFit/>
            </a:bodyPr>
            <a:lstStyle/>
            <a:p>
              <a:pPr>
                <a:lnSpc>
                  <a:spcPts val="9880"/>
                </a:lnSpc>
              </a:pPr>
              <a:r>
                <a:rPr lang="en-US" sz="10400">
                  <a:solidFill>
                    <a:srgbClr val="FFE63D"/>
                  </a:solidFill>
                  <a:latin typeface="Glacial Indifference Bold"/>
                </a:rPr>
                <a:t>MISSION</a:t>
              </a:r>
            </a:p>
            <a:p>
              <a:pPr>
                <a:lnSpc>
                  <a:spcPts val="6079"/>
                </a:lnSpc>
              </a:pPr>
              <a:r>
                <a:rPr lang="en-US" sz="6399">
                  <a:solidFill>
                    <a:srgbClr val="FFE63D"/>
                  </a:solidFill>
                  <a:latin typeface="Glacial Indifference Bold"/>
                </a:rPr>
                <a:t>WITH RESIDENTS AND PARTNERS, LISC FORGES RESILIENT AND INCLUSIVE COMMUNITIES OF OPPORTUNITY ACROSS AMERICA -- TO CREATE GREAT PLACES TO LIVE, WORK, VISIT, DO BUSINESS AND RAISE A FAMILY.</a:t>
              </a:r>
            </a:p>
          </p:txBody>
        </p:sp>
        <p:sp>
          <p:nvSpPr>
            <p:cNvPr id="5" name="TextBox 5"/>
            <p:cNvSpPr txBox="1"/>
            <p:nvPr/>
          </p:nvSpPr>
          <p:spPr>
            <a:xfrm>
              <a:off x="0" y="-47625"/>
              <a:ext cx="18150348" cy="469439"/>
            </a:xfrm>
            <a:prstGeom prst="rect">
              <a:avLst/>
            </a:prstGeom>
          </p:spPr>
          <p:txBody>
            <a:bodyPr lIns="0" tIns="0" rIns="0" bIns="0" rtlCol="0" anchor="t">
              <a:spAutoFit/>
            </a:bodyPr>
            <a:lstStyle/>
            <a:p>
              <a:pPr>
                <a:lnSpc>
                  <a:spcPts val="2946"/>
                </a:lnSpc>
              </a:pPr>
              <a:endParaRPr/>
            </a:p>
          </p:txBody>
        </p:sp>
        <p:sp>
          <p:nvSpPr>
            <p:cNvPr id="6" name="TextBox 6"/>
            <p:cNvSpPr txBox="1"/>
            <p:nvPr/>
          </p:nvSpPr>
          <p:spPr>
            <a:xfrm>
              <a:off x="0" y="9205666"/>
              <a:ext cx="18150348" cy="543667"/>
            </a:xfrm>
            <a:prstGeom prst="rect">
              <a:avLst/>
            </a:prstGeom>
          </p:spPr>
          <p:txBody>
            <a:bodyPr lIns="0" tIns="0" rIns="0" bIns="0" rtlCol="0" anchor="t">
              <a:spAutoFit/>
            </a:bodyPr>
            <a:lstStyle/>
            <a:p>
              <a:pPr>
                <a:lnSpc>
                  <a:spcPts val="3533"/>
                </a:lnSpc>
              </a:pPr>
              <a:endParaRPr/>
            </a:p>
          </p:txBody>
        </p:sp>
      </p:gr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t="5362"/>
          <a:stretch>
            <a:fillRect/>
          </a:stretch>
        </p:blipFill>
        <p:spPr>
          <a:xfrm>
            <a:off x="240478" y="9437724"/>
            <a:ext cx="3733306" cy="688957"/>
          </a:xfrm>
          <a:prstGeom prst="rect">
            <a:avLst/>
          </a:prstGeom>
        </p:spPr>
      </p:pic>
      <p:pic>
        <p:nvPicPr>
          <p:cNvPr id="3" name="Picture 3"/>
          <p:cNvPicPr>
            <a:picLocks noChangeAspect="1"/>
          </p:cNvPicPr>
          <p:nvPr/>
        </p:nvPicPr>
        <p:blipFill>
          <a:blip r:embed="rId3"/>
          <a:srcRect r="19448"/>
          <a:stretch>
            <a:fillRect/>
          </a:stretch>
        </p:blipFill>
        <p:spPr>
          <a:xfrm>
            <a:off x="-3094936" y="-1533916"/>
            <a:ext cx="13039967" cy="10792216"/>
          </a:xfrm>
          <a:prstGeom prst="rect">
            <a:avLst/>
          </a:prstGeom>
        </p:spPr>
      </p:pic>
      <p:grpSp>
        <p:nvGrpSpPr>
          <p:cNvPr id="4" name="Group 4"/>
          <p:cNvGrpSpPr/>
          <p:nvPr/>
        </p:nvGrpSpPr>
        <p:grpSpPr>
          <a:xfrm>
            <a:off x="9591415" y="278001"/>
            <a:ext cx="8457083" cy="3165349"/>
            <a:chOff x="0" y="0"/>
            <a:chExt cx="11276111" cy="4220466"/>
          </a:xfrm>
        </p:grpSpPr>
        <p:sp>
          <p:nvSpPr>
            <p:cNvPr id="5" name="TextBox 5"/>
            <p:cNvSpPr txBox="1"/>
            <p:nvPr/>
          </p:nvSpPr>
          <p:spPr>
            <a:xfrm>
              <a:off x="0" y="-9525"/>
              <a:ext cx="11276111" cy="2679120"/>
            </a:xfrm>
            <a:prstGeom prst="rect">
              <a:avLst/>
            </a:prstGeom>
          </p:spPr>
          <p:txBody>
            <a:bodyPr lIns="0" tIns="0" rIns="0" bIns="0" rtlCol="0" anchor="t">
              <a:spAutoFit/>
            </a:bodyPr>
            <a:lstStyle/>
            <a:p>
              <a:pPr algn="ctr">
                <a:lnSpc>
                  <a:spcPts val="7200"/>
                </a:lnSpc>
              </a:pPr>
              <a:r>
                <a:rPr lang="en-US" sz="7200">
                  <a:solidFill>
                    <a:srgbClr val="004AAD"/>
                  </a:solidFill>
                  <a:latin typeface="Lato Heavy"/>
                </a:rPr>
                <a:t>LISC LA 2020 Impact</a:t>
              </a:r>
            </a:p>
          </p:txBody>
        </p:sp>
        <p:sp>
          <p:nvSpPr>
            <p:cNvPr id="6" name="TextBox 6"/>
            <p:cNvSpPr txBox="1"/>
            <p:nvPr/>
          </p:nvSpPr>
          <p:spPr>
            <a:xfrm>
              <a:off x="0" y="3255896"/>
              <a:ext cx="11276111" cy="964570"/>
            </a:xfrm>
            <a:prstGeom prst="rect">
              <a:avLst/>
            </a:prstGeom>
          </p:spPr>
          <p:txBody>
            <a:bodyPr lIns="0" tIns="0" rIns="0" bIns="0" rtlCol="0" anchor="t">
              <a:spAutoFit/>
            </a:bodyPr>
            <a:lstStyle/>
            <a:p>
              <a:pPr algn="ctr">
                <a:lnSpc>
                  <a:spcPts val="5500"/>
                </a:lnSpc>
              </a:pPr>
              <a:endParaRPr/>
            </a:p>
          </p:txBody>
        </p:sp>
      </p:grpSp>
      <p:grpSp>
        <p:nvGrpSpPr>
          <p:cNvPr id="7" name="Group 7"/>
          <p:cNvGrpSpPr/>
          <p:nvPr/>
        </p:nvGrpSpPr>
        <p:grpSpPr>
          <a:xfrm>
            <a:off x="10363199" y="2707794"/>
            <a:ext cx="7567599" cy="6729930"/>
            <a:chOff x="0" y="0"/>
            <a:chExt cx="11119179" cy="8973241"/>
          </a:xfrm>
        </p:grpSpPr>
        <p:sp>
          <p:nvSpPr>
            <p:cNvPr id="8" name="TextBox 8"/>
            <p:cNvSpPr txBox="1"/>
            <p:nvPr/>
          </p:nvSpPr>
          <p:spPr>
            <a:xfrm>
              <a:off x="0" y="-47625"/>
              <a:ext cx="11119179" cy="1031875"/>
            </a:xfrm>
            <a:prstGeom prst="rect">
              <a:avLst/>
            </a:prstGeom>
          </p:spPr>
          <p:txBody>
            <a:bodyPr lIns="0" tIns="0" rIns="0" bIns="0" rtlCol="0" anchor="t">
              <a:spAutoFit/>
            </a:bodyPr>
            <a:lstStyle/>
            <a:p>
              <a:pPr algn="l">
                <a:lnSpc>
                  <a:spcPts val="6337"/>
                </a:lnSpc>
              </a:pPr>
              <a:endParaRPr/>
            </a:p>
          </p:txBody>
        </p:sp>
        <p:sp>
          <p:nvSpPr>
            <p:cNvPr id="9" name="TextBox 9"/>
            <p:cNvSpPr txBox="1"/>
            <p:nvPr/>
          </p:nvSpPr>
          <p:spPr>
            <a:xfrm>
              <a:off x="0" y="1062199"/>
              <a:ext cx="11119179" cy="7911042"/>
            </a:xfrm>
            <a:prstGeom prst="rect">
              <a:avLst/>
            </a:prstGeom>
          </p:spPr>
          <p:txBody>
            <a:bodyPr lIns="0" tIns="0" rIns="0" bIns="0" rtlCol="0" anchor="t">
              <a:spAutoFit/>
            </a:bodyPr>
            <a:lstStyle/>
            <a:p>
              <a:pPr>
                <a:lnSpc>
                  <a:spcPts val="4725"/>
                </a:lnSpc>
              </a:pPr>
              <a:r>
                <a:rPr lang="en-US" sz="3375" dirty="0">
                  <a:solidFill>
                    <a:srgbClr val="000000"/>
                  </a:solidFill>
                  <a:latin typeface="Sanchez"/>
                </a:rPr>
                <a:t>$128M Investment in Lending to Housing, Economic Development, Small Business and Grant-making to Small Businesses and Nonprofits</a:t>
              </a:r>
            </a:p>
            <a:p>
              <a:pPr>
                <a:lnSpc>
                  <a:spcPts val="4725"/>
                </a:lnSpc>
              </a:pPr>
              <a:endParaRPr lang="en-US" sz="3375" dirty="0">
                <a:solidFill>
                  <a:srgbClr val="000000"/>
                </a:solidFill>
                <a:latin typeface="Sanchez"/>
              </a:endParaRPr>
            </a:p>
            <a:p>
              <a:pPr>
                <a:lnSpc>
                  <a:spcPts val="4725"/>
                </a:lnSpc>
              </a:pPr>
              <a:endParaRPr lang="en-US" sz="3375" dirty="0">
                <a:solidFill>
                  <a:srgbClr val="000000"/>
                </a:solidFill>
                <a:latin typeface="Sanchez"/>
              </a:endParaRPr>
            </a:p>
            <a:p>
              <a:pPr>
                <a:lnSpc>
                  <a:spcPts val="4725"/>
                </a:lnSpc>
              </a:pPr>
              <a:r>
                <a:rPr lang="en-US" sz="3375" dirty="0">
                  <a:solidFill>
                    <a:srgbClr val="000000"/>
                  </a:solidFill>
                  <a:latin typeface="Sanchez"/>
                </a:rPr>
                <a:t>612 New Units of Affordable Housing</a:t>
              </a:r>
            </a:p>
            <a:p>
              <a:pPr>
                <a:lnSpc>
                  <a:spcPts val="4725"/>
                </a:lnSpc>
              </a:pPr>
              <a:endParaRPr lang="en-US" sz="3375" dirty="0">
                <a:solidFill>
                  <a:srgbClr val="000000"/>
                </a:solidFill>
                <a:latin typeface="Sanchez"/>
              </a:endParaRPr>
            </a:p>
            <a:p>
              <a:pPr algn="l">
                <a:lnSpc>
                  <a:spcPts val="4725"/>
                </a:lnSpc>
              </a:pPr>
              <a:endParaRPr lang="en-US" sz="3375" dirty="0">
                <a:solidFill>
                  <a:srgbClr val="000000"/>
                </a:solidFill>
                <a:latin typeface="Sanchez"/>
              </a:endParaRPr>
            </a:p>
          </p:txBody>
        </p:sp>
      </p:gr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391822" y="19050"/>
            <a:ext cx="18136656" cy="2770147"/>
          </a:xfrm>
          <a:prstGeom prst="rect">
            <a:avLst/>
          </a:prstGeom>
        </p:spPr>
        <p:txBody>
          <a:bodyPr lIns="0" tIns="0" rIns="0" bIns="0" rtlCol="0" anchor="t">
            <a:spAutoFit/>
          </a:bodyPr>
          <a:lstStyle/>
          <a:p>
            <a:pPr>
              <a:lnSpc>
                <a:spcPts val="10902"/>
              </a:lnSpc>
            </a:pPr>
            <a:r>
              <a:rPr lang="en-US" sz="9318">
                <a:solidFill>
                  <a:srgbClr val="363636"/>
                </a:solidFill>
                <a:latin typeface="Glacial Indifference Bold"/>
              </a:rPr>
              <a:t>A TOOLKIT TO SUPPORT YOUR SMALL BUSINESS COMMUNITY</a:t>
            </a:r>
          </a:p>
        </p:txBody>
      </p:sp>
      <p:sp>
        <p:nvSpPr>
          <p:cNvPr id="4" name="TextBox 4"/>
          <p:cNvSpPr txBox="1"/>
          <p:nvPr/>
        </p:nvSpPr>
        <p:spPr>
          <a:xfrm>
            <a:off x="3333388" y="3749817"/>
            <a:ext cx="14675285" cy="1158227"/>
          </a:xfrm>
          <a:prstGeom prst="rect">
            <a:avLst/>
          </a:prstGeom>
        </p:spPr>
        <p:txBody>
          <a:bodyPr lIns="0" tIns="0" rIns="0" bIns="0" rtlCol="0" anchor="t">
            <a:spAutoFit/>
          </a:bodyPr>
          <a:lstStyle/>
          <a:p>
            <a:pPr>
              <a:lnSpc>
                <a:spcPts val="9615"/>
              </a:lnSpc>
              <a:spcBef>
                <a:spcPct val="0"/>
              </a:spcBef>
            </a:pPr>
            <a:r>
              <a:rPr lang="en-US" sz="6867" u="sng">
                <a:solidFill>
                  <a:srgbClr val="000000"/>
                </a:solidFill>
                <a:latin typeface="Open Sans Light Bold"/>
              </a:rPr>
              <a:t>Defer all payments</a:t>
            </a:r>
          </a:p>
        </p:txBody>
      </p:sp>
      <p:sp>
        <p:nvSpPr>
          <p:cNvPr id="5" name="TextBox 5"/>
          <p:cNvSpPr txBox="1"/>
          <p:nvPr/>
        </p:nvSpPr>
        <p:spPr>
          <a:xfrm>
            <a:off x="1028700" y="6372700"/>
            <a:ext cx="16230600" cy="2885600"/>
          </a:xfrm>
          <a:prstGeom prst="rect">
            <a:avLst/>
          </a:prstGeom>
        </p:spPr>
        <p:txBody>
          <a:bodyPr lIns="0" tIns="0" rIns="0" bIns="0" rtlCol="0" anchor="t">
            <a:spAutoFit/>
          </a:bodyPr>
          <a:lstStyle/>
          <a:p>
            <a:pPr>
              <a:lnSpc>
                <a:spcPts val="4565"/>
              </a:lnSpc>
            </a:pPr>
            <a:r>
              <a:rPr lang="en-US" sz="3594">
                <a:solidFill>
                  <a:srgbClr val="000000"/>
                </a:solidFill>
                <a:latin typeface="Open Sans Light"/>
              </a:rPr>
              <a:t>If possible,  we recommend deferring all payments due from small businesses into 2021 or beyond. This includes utility bills, taxes, fees, and outstanding loan payments. Business loans should be deferred, put into forbearance, or restructured in another way. Utility bills, business licensing fees, and taxes should be deferred.</a:t>
            </a:r>
          </a:p>
        </p:txBody>
      </p:sp>
      <p:pic>
        <p:nvPicPr>
          <p:cNvPr id="7" name="Picture 6"/>
          <p:cNvPicPr>
            <a:picLocks noChangeAspect="1"/>
          </p:cNvPicPr>
          <p:nvPr/>
        </p:nvPicPr>
        <p:blipFill>
          <a:blip r:embed="rId2"/>
          <a:stretch>
            <a:fillRect/>
          </a:stretch>
        </p:blipFill>
        <p:spPr>
          <a:xfrm>
            <a:off x="838200" y="3099811"/>
            <a:ext cx="2202208" cy="2308083"/>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FE63D"/>
        </a:solidFill>
        <a:effectLst/>
      </p:bgPr>
    </p:bg>
    <p:spTree>
      <p:nvGrpSpPr>
        <p:cNvPr id="1" name=""/>
        <p:cNvGrpSpPr/>
        <p:nvPr/>
      </p:nvGrpSpPr>
      <p:grpSpPr>
        <a:xfrm>
          <a:off x="0" y="0"/>
          <a:ext cx="0" cy="0"/>
          <a:chOff x="0" y="0"/>
          <a:chExt cx="0" cy="0"/>
        </a:xfrm>
      </p:grpSpPr>
      <p:sp>
        <p:nvSpPr>
          <p:cNvPr id="2" name="TextBox 2"/>
          <p:cNvSpPr txBox="1"/>
          <p:nvPr/>
        </p:nvSpPr>
        <p:spPr>
          <a:xfrm>
            <a:off x="391822" y="19050"/>
            <a:ext cx="18136656" cy="2770147"/>
          </a:xfrm>
          <a:prstGeom prst="rect">
            <a:avLst/>
          </a:prstGeom>
        </p:spPr>
        <p:txBody>
          <a:bodyPr lIns="0" tIns="0" rIns="0" bIns="0" rtlCol="0" anchor="t">
            <a:spAutoFit/>
          </a:bodyPr>
          <a:lstStyle/>
          <a:p>
            <a:pPr>
              <a:lnSpc>
                <a:spcPts val="10902"/>
              </a:lnSpc>
            </a:pPr>
            <a:r>
              <a:rPr lang="en-US" sz="9318">
                <a:solidFill>
                  <a:srgbClr val="363636"/>
                </a:solidFill>
                <a:latin typeface="Glacial Indifference Bold"/>
              </a:rPr>
              <a:t>A TOOLKIT TO SUPPORT YOUR SMALL BUSINESS COMMUNITY</a:t>
            </a:r>
          </a:p>
        </p:txBody>
      </p:sp>
      <p:sp>
        <p:nvSpPr>
          <p:cNvPr id="3" name="TextBox 3"/>
          <p:cNvSpPr txBox="1"/>
          <p:nvPr/>
        </p:nvSpPr>
        <p:spPr>
          <a:xfrm>
            <a:off x="3360108" y="3749817"/>
            <a:ext cx="14675285" cy="1158227"/>
          </a:xfrm>
          <a:prstGeom prst="rect">
            <a:avLst/>
          </a:prstGeom>
        </p:spPr>
        <p:txBody>
          <a:bodyPr lIns="0" tIns="0" rIns="0" bIns="0" rtlCol="0" anchor="t">
            <a:spAutoFit/>
          </a:bodyPr>
          <a:lstStyle/>
          <a:p>
            <a:pPr>
              <a:lnSpc>
                <a:spcPts val="9615"/>
              </a:lnSpc>
              <a:spcBef>
                <a:spcPct val="0"/>
              </a:spcBef>
            </a:pPr>
            <a:r>
              <a:rPr lang="en-US" sz="6867" u="sng">
                <a:solidFill>
                  <a:srgbClr val="000000"/>
                </a:solidFill>
                <a:latin typeface="Open Sans Light Bold"/>
              </a:rPr>
              <a:t>Provide business assistance</a:t>
            </a:r>
          </a:p>
        </p:txBody>
      </p:sp>
      <p:sp>
        <p:nvSpPr>
          <p:cNvPr id="4" name="TextBox 4"/>
          <p:cNvSpPr txBox="1"/>
          <p:nvPr/>
        </p:nvSpPr>
        <p:spPr>
          <a:xfrm>
            <a:off x="1344850" y="6241021"/>
            <a:ext cx="16230600" cy="2251972"/>
          </a:xfrm>
          <a:prstGeom prst="rect">
            <a:avLst/>
          </a:prstGeom>
        </p:spPr>
        <p:txBody>
          <a:bodyPr lIns="0" tIns="0" rIns="0" bIns="0" rtlCol="0" anchor="t">
            <a:spAutoFit/>
          </a:bodyPr>
          <a:lstStyle/>
          <a:p>
            <a:pPr marL="593498" lvl="1" indent="-296749">
              <a:lnSpc>
                <a:spcPts val="4565"/>
              </a:lnSpc>
              <a:buFont typeface="Arial"/>
              <a:buChar char="•"/>
            </a:pPr>
            <a:r>
              <a:rPr lang="en-US" sz="3594">
                <a:solidFill>
                  <a:srgbClr val="000000"/>
                </a:solidFill>
                <a:latin typeface="Open Sans Light"/>
              </a:rPr>
              <a:t>Connect with technical assistance providers</a:t>
            </a:r>
          </a:p>
          <a:p>
            <a:pPr>
              <a:lnSpc>
                <a:spcPts val="4565"/>
              </a:lnSpc>
            </a:pPr>
            <a:endParaRPr lang="en-US" sz="3594">
              <a:solidFill>
                <a:srgbClr val="000000"/>
              </a:solidFill>
              <a:latin typeface="Open Sans Light"/>
            </a:endParaRPr>
          </a:p>
          <a:p>
            <a:pPr marL="593498" lvl="1" indent="-296749">
              <a:lnSpc>
                <a:spcPts val="4565"/>
              </a:lnSpc>
              <a:buFont typeface="Arial"/>
              <a:buChar char="•"/>
            </a:pPr>
            <a:r>
              <a:rPr lang="en-US" sz="3594">
                <a:solidFill>
                  <a:srgbClr val="000000"/>
                </a:solidFill>
                <a:latin typeface="Open Sans Light"/>
              </a:rPr>
              <a:t>Identify firms that can re-position to respond to pandemic supply needs</a:t>
            </a:r>
          </a:p>
          <a:p>
            <a:pPr>
              <a:lnSpc>
                <a:spcPts val="4565"/>
              </a:lnSpc>
            </a:pPr>
            <a:endParaRPr lang="en-US" sz="3594">
              <a:solidFill>
                <a:srgbClr val="000000"/>
              </a:solidFill>
              <a:latin typeface="Open Sans Light"/>
            </a:endParaRPr>
          </a:p>
        </p:txBody>
      </p:sp>
      <p:pic>
        <p:nvPicPr>
          <p:cNvPr id="6" name="Picture 5"/>
          <p:cNvPicPr>
            <a:picLocks noChangeAspect="1"/>
          </p:cNvPicPr>
          <p:nvPr/>
        </p:nvPicPr>
        <p:blipFill>
          <a:blip r:embed="rId2"/>
          <a:stretch>
            <a:fillRect/>
          </a:stretch>
        </p:blipFill>
        <p:spPr>
          <a:xfrm>
            <a:off x="838200" y="3199026"/>
            <a:ext cx="2369508" cy="2259808"/>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391822" y="179369"/>
            <a:ext cx="18136656" cy="2770147"/>
          </a:xfrm>
          <a:prstGeom prst="rect">
            <a:avLst/>
          </a:prstGeom>
        </p:spPr>
        <p:txBody>
          <a:bodyPr lIns="0" tIns="0" rIns="0" bIns="0" rtlCol="0" anchor="t">
            <a:spAutoFit/>
          </a:bodyPr>
          <a:lstStyle/>
          <a:p>
            <a:pPr>
              <a:lnSpc>
                <a:spcPts val="10902"/>
              </a:lnSpc>
            </a:pPr>
            <a:r>
              <a:rPr lang="en-US" sz="9318">
                <a:solidFill>
                  <a:srgbClr val="363636"/>
                </a:solidFill>
                <a:latin typeface="Glacial Indifference Bold"/>
              </a:rPr>
              <a:t>A TOOLKIT TO SUPPORT YOUR SMALL BUSINESS COMMUNITY</a:t>
            </a:r>
          </a:p>
        </p:txBody>
      </p:sp>
      <p:sp>
        <p:nvSpPr>
          <p:cNvPr id="3" name="TextBox 3"/>
          <p:cNvSpPr txBox="1"/>
          <p:nvPr/>
        </p:nvSpPr>
        <p:spPr>
          <a:xfrm>
            <a:off x="3853193" y="3985273"/>
            <a:ext cx="14675285" cy="1158227"/>
          </a:xfrm>
          <a:prstGeom prst="rect">
            <a:avLst/>
          </a:prstGeom>
        </p:spPr>
        <p:txBody>
          <a:bodyPr lIns="0" tIns="0" rIns="0" bIns="0" rtlCol="0" anchor="t">
            <a:spAutoFit/>
          </a:bodyPr>
          <a:lstStyle/>
          <a:p>
            <a:pPr>
              <a:lnSpc>
                <a:spcPts val="9615"/>
              </a:lnSpc>
              <a:spcBef>
                <a:spcPct val="0"/>
              </a:spcBef>
            </a:pPr>
            <a:r>
              <a:rPr lang="en-US" sz="6867" u="sng">
                <a:solidFill>
                  <a:srgbClr val="000000"/>
                </a:solidFill>
                <a:latin typeface="Open Sans Light Bold"/>
              </a:rPr>
              <a:t>Invest low cost capital</a:t>
            </a:r>
          </a:p>
        </p:txBody>
      </p:sp>
      <p:sp>
        <p:nvSpPr>
          <p:cNvPr id="4" name="TextBox 4"/>
          <p:cNvSpPr txBox="1"/>
          <p:nvPr/>
        </p:nvSpPr>
        <p:spPr>
          <a:xfrm>
            <a:off x="1066800" y="6214309"/>
            <a:ext cx="16230600" cy="3384412"/>
          </a:xfrm>
          <a:prstGeom prst="rect">
            <a:avLst/>
          </a:prstGeom>
        </p:spPr>
        <p:txBody>
          <a:bodyPr lIns="0" tIns="0" rIns="0" bIns="0" rtlCol="0" anchor="t">
            <a:spAutoFit/>
          </a:bodyPr>
          <a:lstStyle/>
          <a:p>
            <a:pPr>
              <a:lnSpc>
                <a:spcPts val="4565"/>
              </a:lnSpc>
            </a:pPr>
            <a:r>
              <a:rPr lang="en-US" sz="3594" dirty="0">
                <a:solidFill>
                  <a:srgbClr val="000000"/>
                </a:solidFill>
                <a:latin typeface="Open Sans Light Bold"/>
              </a:rPr>
              <a:t>During this emergency, businesses need financing that can be deployed quickly and at low or no cost. </a:t>
            </a:r>
            <a:r>
              <a:rPr lang="en-US" sz="3594" dirty="0">
                <a:solidFill>
                  <a:srgbClr val="000000"/>
                </a:solidFill>
                <a:latin typeface="Open Sans Light"/>
              </a:rPr>
              <a:t>We recommend that all cities establish an emergency loan fund for small businesses immediately. Capital can be deployed out of general operating funds, CDBG block grants, and/or EDA funds. Loans can be structured as recoverable grants or low-cost/no fee micro-loans with flexible terms.</a:t>
            </a:r>
          </a:p>
        </p:txBody>
      </p:sp>
      <p:pic>
        <p:nvPicPr>
          <p:cNvPr id="6" name="Picture 5"/>
          <p:cNvPicPr>
            <a:picLocks noChangeAspect="1"/>
          </p:cNvPicPr>
          <p:nvPr/>
        </p:nvPicPr>
        <p:blipFill>
          <a:blip r:embed="rId2"/>
          <a:stretch>
            <a:fillRect/>
          </a:stretch>
        </p:blipFill>
        <p:spPr>
          <a:xfrm>
            <a:off x="1295400" y="3482437"/>
            <a:ext cx="2385654" cy="2198950"/>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FE63D"/>
        </a:solidFill>
        <a:effectLst/>
      </p:bgPr>
    </p:bg>
    <p:spTree>
      <p:nvGrpSpPr>
        <p:cNvPr id="1" name=""/>
        <p:cNvGrpSpPr/>
        <p:nvPr/>
      </p:nvGrpSpPr>
      <p:grpSpPr>
        <a:xfrm>
          <a:off x="0" y="0"/>
          <a:ext cx="0" cy="0"/>
          <a:chOff x="0" y="0"/>
          <a:chExt cx="0" cy="0"/>
        </a:xfrm>
      </p:grpSpPr>
      <p:sp>
        <p:nvSpPr>
          <p:cNvPr id="2" name="TextBox 2"/>
          <p:cNvSpPr txBox="1"/>
          <p:nvPr/>
        </p:nvSpPr>
        <p:spPr>
          <a:xfrm>
            <a:off x="391822" y="19050"/>
            <a:ext cx="18136656" cy="2770147"/>
          </a:xfrm>
          <a:prstGeom prst="rect">
            <a:avLst/>
          </a:prstGeom>
        </p:spPr>
        <p:txBody>
          <a:bodyPr lIns="0" tIns="0" rIns="0" bIns="0" rtlCol="0" anchor="t">
            <a:spAutoFit/>
          </a:bodyPr>
          <a:lstStyle/>
          <a:p>
            <a:pPr>
              <a:lnSpc>
                <a:spcPts val="10902"/>
              </a:lnSpc>
            </a:pPr>
            <a:r>
              <a:rPr lang="en-US" sz="9318">
                <a:solidFill>
                  <a:srgbClr val="363636"/>
                </a:solidFill>
                <a:latin typeface="Glacial Indifference Bold"/>
              </a:rPr>
              <a:t>A TOOLKIT TO SUPPORT YOUR SMALL BUSINESS COMMUNITY</a:t>
            </a:r>
          </a:p>
        </p:txBody>
      </p:sp>
      <p:sp>
        <p:nvSpPr>
          <p:cNvPr id="3" name="TextBox 3"/>
          <p:cNvSpPr txBox="1"/>
          <p:nvPr/>
        </p:nvSpPr>
        <p:spPr>
          <a:xfrm>
            <a:off x="3360108" y="3749817"/>
            <a:ext cx="14675285" cy="1158227"/>
          </a:xfrm>
          <a:prstGeom prst="rect">
            <a:avLst/>
          </a:prstGeom>
        </p:spPr>
        <p:txBody>
          <a:bodyPr lIns="0" tIns="0" rIns="0" bIns="0" rtlCol="0" anchor="t">
            <a:spAutoFit/>
          </a:bodyPr>
          <a:lstStyle/>
          <a:p>
            <a:pPr>
              <a:lnSpc>
                <a:spcPts val="9615"/>
              </a:lnSpc>
              <a:spcBef>
                <a:spcPct val="0"/>
              </a:spcBef>
            </a:pPr>
            <a:r>
              <a:rPr lang="en-US" sz="6867" u="sng">
                <a:solidFill>
                  <a:srgbClr val="000000"/>
                </a:solidFill>
                <a:latin typeface="Open Sans Light Bold"/>
              </a:rPr>
              <a:t>Form public/private partnerships</a:t>
            </a:r>
          </a:p>
        </p:txBody>
      </p:sp>
      <p:sp>
        <p:nvSpPr>
          <p:cNvPr id="4" name="TextBox 4"/>
          <p:cNvSpPr txBox="1"/>
          <p:nvPr/>
        </p:nvSpPr>
        <p:spPr>
          <a:xfrm>
            <a:off x="2814436" y="6214301"/>
            <a:ext cx="16230600" cy="3384412"/>
          </a:xfrm>
          <a:prstGeom prst="rect">
            <a:avLst/>
          </a:prstGeom>
        </p:spPr>
        <p:txBody>
          <a:bodyPr lIns="0" tIns="0" rIns="0" bIns="0" rtlCol="0" anchor="t">
            <a:spAutoFit/>
          </a:bodyPr>
          <a:lstStyle/>
          <a:p>
            <a:pPr marL="593498" lvl="1" indent="-296749">
              <a:lnSpc>
                <a:spcPts val="4565"/>
              </a:lnSpc>
              <a:buFont typeface="Arial"/>
              <a:buChar char="•"/>
            </a:pPr>
            <a:r>
              <a:rPr lang="en-US" sz="3594">
                <a:solidFill>
                  <a:srgbClr val="000000"/>
                </a:solidFill>
                <a:latin typeface="Open Sans Light Bold"/>
              </a:rPr>
              <a:t>Set up </a:t>
            </a:r>
            <a:r>
              <a:rPr lang="en-US" sz="3594">
                <a:solidFill>
                  <a:srgbClr val="000000"/>
                </a:solidFill>
                <a:latin typeface="Open Sans Light"/>
              </a:rPr>
              <a:t>- Loan pools for private firms to participate </a:t>
            </a:r>
          </a:p>
          <a:p>
            <a:pPr>
              <a:lnSpc>
                <a:spcPts val="4565"/>
              </a:lnSpc>
            </a:pPr>
            <a:endParaRPr lang="en-US" sz="3594">
              <a:solidFill>
                <a:srgbClr val="000000"/>
              </a:solidFill>
              <a:latin typeface="Open Sans Light"/>
            </a:endParaRPr>
          </a:p>
          <a:p>
            <a:pPr marL="593498" lvl="1" indent="-296749">
              <a:lnSpc>
                <a:spcPts val="4565"/>
              </a:lnSpc>
              <a:buFont typeface="Arial"/>
              <a:buChar char="•"/>
            </a:pPr>
            <a:r>
              <a:rPr lang="en-US" sz="3594">
                <a:solidFill>
                  <a:srgbClr val="000000"/>
                </a:solidFill>
                <a:latin typeface="Open Sans Light Bold"/>
              </a:rPr>
              <a:t>Serve</a:t>
            </a:r>
            <a:r>
              <a:rPr lang="en-US" sz="3594">
                <a:solidFill>
                  <a:srgbClr val="000000"/>
                </a:solidFill>
                <a:latin typeface="Open Sans Light"/>
              </a:rPr>
              <a:t> - As the guarantor on government backed loans</a:t>
            </a:r>
          </a:p>
          <a:p>
            <a:pPr>
              <a:lnSpc>
                <a:spcPts val="4565"/>
              </a:lnSpc>
            </a:pPr>
            <a:endParaRPr lang="en-US" sz="3594">
              <a:solidFill>
                <a:srgbClr val="000000"/>
              </a:solidFill>
              <a:latin typeface="Open Sans Light"/>
            </a:endParaRPr>
          </a:p>
          <a:p>
            <a:pPr marL="593498" lvl="1" indent="-296749">
              <a:lnSpc>
                <a:spcPts val="4565"/>
              </a:lnSpc>
              <a:buFont typeface="Arial"/>
              <a:buChar char="•"/>
            </a:pPr>
            <a:r>
              <a:rPr lang="en-US" sz="3594">
                <a:solidFill>
                  <a:srgbClr val="000000"/>
                </a:solidFill>
                <a:latin typeface="Open Sans Light Bold"/>
              </a:rPr>
              <a:t>Raise</a:t>
            </a:r>
            <a:r>
              <a:rPr lang="en-US" sz="3594">
                <a:solidFill>
                  <a:srgbClr val="000000"/>
                </a:solidFill>
                <a:latin typeface="Open Sans Light"/>
              </a:rPr>
              <a:t> - Grant dollars from philanthropy to provide grants</a:t>
            </a:r>
          </a:p>
          <a:p>
            <a:pPr>
              <a:lnSpc>
                <a:spcPts val="4565"/>
              </a:lnSpc>
            </a:pPr>
            <a:endParaRPr lang="en-US" sz="3594">
              <a:solidFill>
                <a:srgbClr val="000000"/>
              </a:solidFill>
              <a:latin typeface="Open Sans Light"/>
            </a:endParaRPr>
          </a:p>
        </p:txBody>
      </p:sp>
      <p:pic>
        <p:nvPicPr>
          <p:cNvPr id="6" name="Picture 5"/>
          <p:cNvPicPr>
            <a:picLocks noChangeAspect="1"/>
          </p:cNvPicPr>
          <p:nvPr/>
        </p:nvPicPr>
        <p:blipFill>
          <a:blip r:embed="rId2"/>
          <a:stretch>
            <a:fillRect/>
          </a:stretch>
        </p:blipFill>
        <p:spPr>
          <a:xfrm>
            <a:off x="762000" y="3079579"/>
            <a:ext cx="2481593" cy="2481593"/>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391822" y="179369"/>
            <a:ext cx="18136656" cy="2770147"/>
          </a:xfrm>
          <a:prstGeom prst="rect">
            <a:avLst/>
          </a:prstGeom>
        </p:spPr>
        <p:txBody>
          <a:bodyPr lIns="0" tIns="0" rIns="0" bIns="0" rtlCol="0" anchor="t">
            <a:spAutoFit/>
          </a:bodyPr>
          <a:lstStyle/>
          <a:p>
            <a:pPr>
              <a:lnSpc>
                <a:spcPts val="10902"/>
              </a:lnSpc>
            </a:pPr>
            <a:r>
              <a:rPr lang="en-US" sz="9318">
                <a:solidFill>
                  <a:srgbClr val="363636"/>
                </a:solidFill>
                <a:latin typeface="Glacial Indifference Bold"/>
              </a:rPr>
              <a:t>A TOOLKIT TO SUPPORT YOUR SMALL BUSINESS COMMUNITY</a:t>
            </a:r>
          </a:p>
        </p:txBody>
      </p:sp>
      <p:sp>
        <p:nvSpPr>
          <p:cNvPr id="3" name="TextBox 3"/>
          <p:cNvSpPr txBox="1"/>
          <p:nvPr/>
        </p:nvSpPr>
        <p:spPr>
          <a:xfrm>
            <a:off x="3305044" y="3060043"/>
            <a:ext cx="14675285" cy="1087902"/>
          </a:xfrm>
          <a:prstGeom prst="rect">
            <a:avLst/>
          </a:prstGeom>
        </p:spPr>
        <p:txBody>
          <a:bodyPr lIns="0" tIns="0" rIns="0" bIns="0" rtlCol="0" anchor="t">
            <a:spAutoFit/>
          </a:bodyPr>
          <a:lstStyle/>
          <a:p>
            <a:pPr>
              <a:lnSpc>
                <a:spcPts val="8959"/>
              </a:lnSpc>
              <a:spcBef>
                <a:spcPct val="0"/>
              </a:spcBef>
            </a:pPr>
            <a:r>
              <a:rPr lang="en-US" sz="6399" u="sng" dirty="0">
                <a:solidFill>
                  <a:srgbClr val="000000"/>
                </a:solidFill>
                <a:latin typeface="Open Sans Light Bold"/>
              </a:rPr>
              <a:t>Establish a moratorium on evictions</a:t>
            </a:r>
          </a:p>
        </p:txBody>
      </p:sp>
      <p:sp>
        <p:nvSpPr>
          <p:cNvPr id="4" name="TextBox 4"/>
          <p:cNvSpPr txBox="1"/>
          <p:nvPr/>
        </p:nvSpPr>
        <p:spPr>
          <a:xfrm>
            <a:off x="2971800" y="4328948"/>
            <a:ext cx="15053281" cy="6488956"/>
          </a:xfrm>
          <a:prstGeom prst="rect">
            <a:avLst/>
          </a:prstGeom>
        </p:spPr>
        <p:txBody>
          <a:bodyPr wrap="square" lIns="0" tIns="0" rIns="0" bIns="0" rtlCol="0" anchor="t">
            <a:spAutoFit/>
          </a:bodyPr>
          <a:lstStyle/>
          <a:p>
            <a:pPr marL="593498" lvl="1" indent="-296749">
              <a:lnSpc>
                <a:spcPts val="4565"/>
              </a:lnSpc>
              <a:buFont typeface="Arial"/>
              <a:buChar char="•"/>
            </a:pPr>
            <a:r>
              <a:rPr lang="en-US" sz="3594" dirty="0">
                <a:solidFill>
                  <a:srgbClr val="000000"/>
                </a:solidFill>
                <a:latin typeface="Open Sans Light"/>
              </a:rPr>
              <a:t>Cities across California have either passed or are planning to pass motions that allow for a temporary moratorium on commercial evictions.</a:t>
            </a:r>
          </a:p>
          <a:p>
            <a:pPr marL="593498" lvl="1" indent="-296749">
              <a:lnSpc>
                <a:spcPts val="4565"/>
              </a:lnSpc>
              <a:buFont typeface="Arial"/>
              <a:buChar char="•"/>
            </a:pPr>
            <a:r>
              <a:rPr lang="en-US" sz="3594" dirty="0">
                <a:solidFill>
                  <a:srgbClr val="000000"/>
                </a:solidFill>
                <a:latin typeface="Open Sans Light"/>
              </a:rPr>
              <a:t>These moratoriums are not deferring rent payments, but rather prohibiting landlords from tenant evictions.</a:t>
            </a:r>
          </a:p>
          <a:p>
            <a:pPr>
              <a:lnSpc>
                <a:spcPts val="4565"/>
              </a:lnSpc>
            </a:pPr>
            <a:endParaRPr lang="en-US" sz="3594" dirty="0">
              <a:solidFill>
                <a:srgbClr val="000000"/>
              </a:solidFill>
              <a:latin typeface="Open Sans Light"/>
            </a:endParaRPr>
          </a:p>
          <a:p>
            <a:pPr>
              <a:lnSpc>
                <a:spcPts val="4565"/>
              </a:lnSpc>
            </a:pPr>
            <a:r>
              <a:rPr lang="en-US" sz="3594" dirty="0">
                <a:solidFill>
                  <a:srgbClr val="000000"/>
                </a:solidFill>
                <a:latin typeface="Open Sans Light Bold"/>
              </a:rPr>
              <a:t>NEW:</a:t>
            </a:r>
            <a:r>
              <a:rPr lang="en-US" sz="3594" dirty="0">
                <a:solidFill>
                  <a:srgbClr val="000000"/>
                </a:solidFill>
                <a:latin typeface="Open Sans Light"/>
              </a:rPr>
              <a:t> </a:t>
            </a:r>
          </a:p>
          <a:p>
            <a:pPr marL="593498" lvl="1" indent="-296749">
              <a:lnSpc>
                <a:spcPts val="4565"/>
              </a:lnSpc>
              <a:buFont typeface="Arial"/>
              <a:buChar char="•"/>
            </a:pPr>
            <a:r>
              <a:rPr lang="en-US" sz="3594" dirty="0">
                <a:solidFill>
                  <a:srgbClr val="000000"/>
                </a:solidFill>
                <a:latin typeface="Open Sans Light"/>
              </a:rPr>
              <a:t>Cities and counties could consider providing Main Street grants to small businesses for the purposes of helping to cover rent arrears and prospective rent. </a:t>
            </a:r>
          </a:p>
          <a:p>
            <a:pPr>
              <a:lnSpc>
                <a:spcPts val="4565"/>
              </a:lnSpc>
            </a:pPr>
            <a:endParaRPr lang="en-US" sz="3594" dirty="0">
              <a:solidFill>
                <a:srgbClr val="000000"/>
              </a:solidFill>
              <a:latin typeface="Open Sans Light"/>
            </a:endParaRPr>
          </a:p>
        </p:txBody>
      </p:sp>
      <p:pic>
        <p:nvPicPr>
          <p:cNvPr id="6" name="Picture 5"/>
          <p:cNvPicPr>
            <a:picLocks noChangeAspect="1"/>
          </p:cNvPicPr>
          <p:nvPr/>
        </p:nvPicPr>
        <p:blipFill>
          <a:blip r:embed="rId2"/>
          <a:stretch>
            <a:fillRect/>
          </a:stretch>
        </p:blipFill>
        <p:spPr>
          <a:xfrm>
            <a:off x="685800" y="3119488"/>
            <a:ext cx="2466844" cy="2536661"/>
          </a:xfrm>
          <a:prstGeom prst="rect">
            <a:avLst/>
          </a:prstGeom>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TotalTime>
  <Words>584</Words>
  <Application>Microsoft Office PowerPoint</Application>
  <PresentationFormat>Custom</PresentationFormat>
  <Paragraphs>61</Paragraphs>
  <Slides>16</Slides>
  <Notes>0</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16</vt:i4>
      </vt:variant>
    </vt:vector>
  </HeadingPairs>
  <TitlesOfParts>
    <vt:vector size="26" baseType="lpstr">
      <vt:lpstr>Lato Heavy</vt:lpstr>
      <vt:lpstr>League Spartan</vt:lpstr>
      <vt:lpstr>Open Sans Light</vt:lpstr>
      <vt:lpstr>Open Sans Light Bold</vt:lpstr>
      <vt:lpstr>Open Sans</vt:lpstr>
      <vt:lpstr>Glacial Indifference Bold</vt:lpstr>
      <vt:lpstr>Sanchez</vt:lpstr>
      <vt:lpstr>Calibri</vt:lpstr>
      <vt:lpstr>Arial</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LISC SCV Event Presentation</dc:title>
  <dc:creator>Tunua Thrash-Ntuk</dc:creator>
  <cp:lastModifiedBy>SGVCOG</cp:lastModifiedBy>
  <cp:revision>3</cp:revision>
  <dcterms:created xsi:type="dcterms:W3CDTF">2006-08-16T00:00:00Z</dcterms:created>
  <dcterms:modified xsi:type="dcterms:W3CDTF">2022-01-26T01:11:06Z</dcterms:modified>
  <dc:identifier>DAEXb7dsfh0</dc:identifier>
</cp:coreProperties>
</file>