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734" r:id="rId2"/>
    <p:sldId id="728" r:id="rId3"/>
    <p:sldId id="691" r:id="rId4"/>
    <p:sldId id="714" r:id="rId5"/>
    <p:sldId id="723" r:id="rId6"/>
    <p:sldId id="498" r:id="rId7"/>
    <p:sldId id="366" r:id="rId8"/>
    <p:sldId id="730" r:id="rId9"/>
    <p:sldId id="716" r:id="rId10"/>
    <p:sldId id="705" r:id="rId11"/>
    <p:sldId id="732" r:id="rId12"/>
    <p:sldId id="747" r:id="rId13"/>
    <p:sldId id="505" r:id="rId14"/>
    <p:sldId id="320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FF00"/>
    <a:srgbClr val="FFFFFF"/>
    <a:srgbClr val="EAEAEA"/>
    <a:srgbClr val="0033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91B03-7C58-E745-94FA-2F648DC99D97}" v="1" dt="2022-07-07T17:51:58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84101" autoAdjust="0"/>
  </p:normalViewPr>
  <p:slideViewPr>
    <p:cSldViewPr>
      <p:cViewPr varScale="1">
        <p:scale>
          <a:sx n="171" d="100"/>
          <a:sy n="171" d="100"/>
        </p:scale>
        <p:origin x="2048" y="184"/>
      </p:cViewPr>
      <p:guideLst>
        <p:guide orient="horz" pos="201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A. Dicus" userId="0d099694-6276-4934-9457-da3a31c4444f" providerId="ADAL" clId="{F9791B03-7C58-E745-94FA-2F648DC99D97}"/>
    <pc:docChg chg="custSel modSld">
      <pc:chgData name="Christopher A. Dicus" userId="0d099694-6276-4934-9457-da3a31c4444f" providerId="ADAL" clId="{F9791B03-7C58-E745-94FA-2F648DC99D97}" dt="2022-07-07T20:57:54.308" v="2" actId="27636"/>
      <pc:docMkLst>
        <pc:docMk/>
      </pc:docMkLst>
      <pc:sldChg chg="modSp mod">
        <pc:chgData name="Christopher A. Dicus" userId="0d099694-6276-4934-9457-da3a31c4444f" providerId="ADAL" clId="{F9791B03-7C58-E745-94FA-2F648DC99D97}" dt="2022-07-07T20:57:54.308" v="2" actId="27636"/>
        <pc:sldMkLst>
          <pc:docMk/>
          <pc:sldMk cId="3356648291" sldId="716"/>
        </pc:sldMkLst>
        <pc:spChg chg="mod">
          <ac:chgData name="Christopher A. Dicus" userId="0d099694-6276-4934-9457-da3a31c4444f" providerId="ADAL" clId="{F9791B03-7C58-E745-94FA-2F648DC99D97}" dt="2022-07-07T20:57:54.308" v="2" actId="27636"/>
          <ac:spMkLst>
            <pc:docMk/>
            <pc:sldMk cId="3356648291" sldId="716"/>
            <ac:spMk id="3" creationId="{FDA1A326-B18A-2A41-8C34-32B18D640FF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r>
              <a:rPr lang="en-US"/>
              <a:t>CRP 440: Climate Action Planning                                                             Lecture Notes:  Wildfires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9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r>
              <a:rPr lang="en-US"/>
              <a:t>Dr. C.A. Dicus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0189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fld id="{C0A5D380-5AD6-4F9B-B6CD-C1F9E43B1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164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r>
              <a:rPr lang="en-US"/>
              <a:t>CRP 440: Climate Action Planning                                                             Lecture Notes:  Wildfires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r>
              <a:rPr lang="en-US"/>
              <a:t>Dr. C.A. Dicus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fld id="{6D07ABC3-36FD-45AA-85B4-AB12768B5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9313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CRP 440: Climate Action Planning                                                             Lecture Notes:  Wildfires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Dr. C.A. Dicus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7ABC3-36FD-45AA-85B4-AB12768B5E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2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vvng.victorvalleynews.netdna-cdn.com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-content/uploads/2014/05/10339331_10203601695743634_8434896859953818316_o.jpg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www.tdworld.com</a:t>
            </a:r>
            <a:r>
              <a:rPr lang="en-US" dirty="0"/>
              <a:t>/sites/</a:t>
            </a:r>
            <a:r>
              <a:rPr lang="en-US" dirty="0" err="1"/>
              <a:t>tdworld.com</a:t>
            </a:r>
            <a:r>
              <a:rPr lang="en-US" dirty="0"/>
              <a:t>/files/styles/</a:t>
            </a:r>
            <a:r>
              <a:rPr lang="en-US" dirty="0" err="1"/>
              <a:t>article_featured_standard</a:t>
            </a:r>
            <a:r>
              <a:rPr lang="en-US" dirty="0"/>
              <a:t>/public/</a:t>
            </a:r>
            <a:r>
              <a:rPr lang="en-US" dirty="0" err="1"/>
              <a:t>woodyard-images-and-after-pmo.jpg?itok</a:t>
            </a:r>
            <a:r>
              <a:rPr lang="en-US" dirty="0"/>
              <a:t>=hZJe5RbE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CRP 440: Climate Action Planning                                                             Lecture Notes:  Wildfires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Dr. C.A. Dicus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7ABC3-36FD-45AA-85B4-AB12768B5E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www.eastbaytimes.com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-content/uploads/2018/07/SJM-L-CARRSAT-0729-109.jpg?w=620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mr-IN"/>
              <a:t>NR-455: WUI Fire Protection                                        Lecture Notes: WUI Characteristics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C.A. Dicus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CC3FA4-466E-47A8-8697-C02D32B6CB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2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CRP 440: Climate Action Planning                                                             Lecture Notes:  Wildfires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ED47F-A4FB-4626-AC76-5FA45C2253C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1600" b="1"/>
          </a:p>
        </p:txBody>
      </p:sp>
      <p:sp>
        <p:nvSpPr>
          <p:cNvPr id="43014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C.A. Dicus</a:t>
            </a:r>
          </a:p>
        </p:txBody>
      </p:sp>
    </p:spTree>
    <p:extLst>
      <p:ext uri="{BB962C8B-B14F-4D97-AF65-F5344CB8AC3E}">
        <p14:creationId xmlns:p14="http://schemas.microsoft.com/office/powerpoint/2010/main" val="2330555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CRP 440: Climate Action Planning                                                             Lecture Notes:  Wildfires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3E913-7B3C-4455-8E93-E523E60FB30A}" type="slidenum">
              <a:rPr lang="en-US"/>
              <a:pPr/>
              <a:t>14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Dan Turner</a:t>
            </a:r>
          </a:p>
        </p:txBody>
      </p:sp>
    </p:spTree>
    <p:extLst>
      <p:ext uri="{BB962C8B-B14F-4D97-AF65-F5344CB8AC3E}">
        <p14:creationId xmlns:p14="http://schemas.microsoft.com/office/powerpoint/2010/main" val="380125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18F041-219B-4FC5-B634-6304B9FD80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D0DA4-0E5F-432C-B183-5123D30A7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69710-27B6-448C-9A81-B8CC59739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FC2BF2-CF9B-4307-88ED-9338002EC7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1E93CD-22AB-4A03-A9B6-44010AC9B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24B307-EFEB-4AA9-A260-E9436F3AF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057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91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76DF98B-35A4-47AC-8B88-67076DC7A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B27D48-421E-4A60-A6E4-CF4E00E455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057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91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96430B-3A6A-42CE-AEB4-9962235359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057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91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91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8EF2BB2-F2E2-49EF-9BBD-460804D2F8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69977-CA41-48AF-8867-15A94FECB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5709-E00D-4409-BC9D-3CCD257D1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7D317-228A-4307-9BC9-C7D0DB6EF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2078B-572E-4432-A551-5AF5762151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860BD-D8CE-4E97-9FE2-07ACF133E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DD407-ED04-4DB9-9B97-2A62FB8AB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C65CB-7989-431B-9916-5C23ECDAA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912DD-12DB-4AC9-A8A6-A46580226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A4D84234-AC9B-478A-A155-755357B5590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ransition>
    <p:fade/>
  </p:transition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 Black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 Black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 Black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 Black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 Black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 Black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 Black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757AB1-1207-F1DE-2328-A981938246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" y="0"/>
            <a:ext cx="913370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A9DAD2-1CFF-F84D-85BF-9F1195F295C3}"/>
              </a:ext>
            </a:extLst>
          </p:cNvPr>
          <p:cNvSpPr txBox="1">
            <a:spLocks/>
          </p:cNvSpPr>
          <p:nvPr/>
        </p:nvSpPr>
        <p:spPr>
          <a:xfrm>
            <a:off x="-76200" y="38100"/>
            <a:ext cx="9220200" cy="983256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Planning for Fire in the Wildland-Urban Interface: Considerations for Local Government</a:t>
            </a:r>
            <a:endParaRPr lang="en-US" sz="2600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281232-22D7-8F43-BFAD-F065E7F60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913" y="5791200"/>
            <a:ext cx="2314487" cy="10668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80E9050-68CD-68D8-FD7C-6D5A70B13137}"/>
              </a:ext>
            </a:extLst>
          </p:cNvPr>
          <p:cNvSpPr txBox="1">
            <a:spLocks/>
          </p:cNvSpPr>
          <p:nvPr/>
        </p:nvSpPr>
        <p:spPr>
          <a:xfrm>
            <a:off x="1" y="990600"/>
            <a:ext cx="9143999" cy="1130473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457200"/>
            <a:endParaRPr lang="en-US" sz="18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762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  <a:p>
            <a:pPr marL="1257300" lvl="2" indent="-457200"/>
            <a:r>
              <a:rPr lang="en-US" sz="2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762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Dr. Chris Dicus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05997080-FC8A-C494-EA24-22A65A6CD4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1200"/>
            <a:ext cx="1811415" cy="10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5751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1A7B-1835-8C41-A938-863A199E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138" y="20782"/>
            <a:ext cx="4614862" cy="1114425"/>
          </a:xfrm>
        </p:spPr>
        <p:txBody>
          <a:bodyPr/>
          <a:lstStyle/>
          <a:p>
            <a:r>
              <a:rPr lang="en-US" dirty="0"/>
              <a:t>Preparedness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8248F-55D9-4D40-8EA5-48E309088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5280" y="1295400"/>
            <a:ext cx="4998720" cy="5562600"/>
          </a:xfrm>
        </p:spPr>
        <p:txBody>
          <a:bodyPr>
            <a:normAutofit/>
          </a:bodyPr>
          <a:lstStyle/>
          <a:p>
            <a:r>
              <a:rPr lang="en-US" dirty="0"/>
              <a:t>Evacuation planning/notification</a:t>
            </a:r>
          </a:p>
          <a:p>
            <a:pPr lvl="1"/>
            <a:r>
              <a:rPr lang="en-US" dirty="0"/>
              <a:t>Alternatives???</a:t>
            </a:r>
          </a:p>
          <a:p>
            <a:pPr lvl="1"/>
            <a:r>
              <a:rPr lang="en-US" dirty="0"/>
              <a:t>Vulnerable populations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Messaging to residents</a:t>
            </a:r>
          </a:p>
          <a:p>
            <a:pPr lvl="1"/>
            <a:r>
              <a:rPr lang="en-US" dirty="0"/>
              <a:t>Before, during, after fire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6282A-018C-394A-9A33-FE159D5F9E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-76200"/>
            <a:ext cx="3200400" cy="343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761068-AD56-E9EC-6A84-B005694F2A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200400"/>
            <a:ext cx="2760557" cy="355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185110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5352"/>
            <a:ext cx="3722077" cy="235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E73113-55E9-8D4D-8756-15D8093B92F3}"/>
              </a:ext>
            </a:extLst>
          </p:cNvPr>
          <p:cNvSpPr txBox="1">
            <a:spLocks/>
          </p:cNvSpPr>
          <p:nvPr/>
        </p:nvSpPr>
        <p:spPr>
          <a:xfrm>
            <a:off x="5257800" y="1752600"/>
            <a:ext cx="3886200" cy="5105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MUST rebuild to </a:t>
            </a:r>
            <a:r>
              <a:rPr lang="en-US" sz="2400" b="1" u="sng" kern="0" dirty="0"/>
              <a:t>new</a:t>
            </a:r>
            <a:r>
              <a:rPr lang="en-US" sz="2400" kern="0" dirty="0"/>
              <a:t> standards!!!</a:t>
            </a:r>
          </a:p>
          <a:p>
            <a:pPr lvl="1"/>
            <a:r>
              <a:rPr lang="en-US" sz="2400" kern="0" dirty="0"/>
              <a:t>Being “good guy” sets up next disaster</a:t>
            </a:r>
          </a:p>
          <a:p>
            <a:pPr lvl="1"/>
            <a:endParaRPr lang="en-US" sz="2400" kern="0" dirty="0"/>
          </a:p>
          <a:p>
            <a:pPr lvl="1"/>
            <a:endParaRPr lang="en-US" sz="2400" kern="0" dirty="0"/>
          </a:p>
          <a:p>
            <a:endParaRPr lang="en-US" kern="0" dirty="0"/>
          </a:p>
          <a:p>
            <a:pPr lvl="1"/>
            <a:endParaRPr lang="en-US" kern="0" dirty="0"/>
          </a:p>
          <a:p>
            <a:pPr lvl="1"/>
            <a:endParaRPr lang="en-US" kern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8C4C73-1AC5-774D-9480-7E515A87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"/>
            <a:ext cx="5715000" cy="1219199"/>
          </a:xfrm>
        </p:spPr>
        <p:txBody>
          <a:bodyPr>
            <a:normAutofit/>
          </a:bodyPr>
          <a:lstStyle/>
          <a:p>
            <a:r>
              <a:rPr lang="en-US" dirty="0"/>
              <a:t>Recovery</a:t>
            </a:r>
          </a:p>
        </p:txBody>
      </p:sp>
      <p:pic>
        <p:nvPicPr>
          <p:cNvPr id="5" name="Picture 4" descr="A tree in front of a house&#10;&#10;Description automatically generated with medium confidence">
            <a:extLst>
              <a:ext uri="{FF2B5EF4-FFF2-40B4-BE49-F238E27FC236}">
                <a16:creationId xmlns:a16="http://schemas.microsoft.com/office/drawing/2014/main" id="{DFC04D9C-3CF8-B2A8-0941-18E007E52C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67000"/>
            <a:ext cx="5715855" cy="380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55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388FFA-0092-E45D-8CD3-7C72E113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771"/>
            <a:ext cx="7772400" cy="1143000"/>
          </a:xfrm>
        </p:spPr>
        <p:txBody>
          <a:bodyPr/>
          <a:lstStyle/>
          <a:p>
            <a:r>
              <a:rPr lang="en-US" dirty="0"/>
              <a:t>More info???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D29A9A8-9348-8EE1-E042-AF6A44393F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561" y="1978223"/>
            <a:ext cx="4409040" cy="4038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BFA309-BE17-D317-21A1-3A56CB5A600F}"/>
              </a:ext>
            </a:extLst>
          </p:cNvPr>
          <p:cNvSpPr txBox="1"/>
          <p:nvPr/>
        </p:nvSpPr>
        <p:spPr>
          <a:xfrm>
            <a:off x="5257800" y="6172200"/>
            <a:ext cx="3733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defensiblespace.org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0DD662-7F40-9B6B-BCB6-DFDEF83510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9600"/>
            <a:ext cx="4191000" cy="54406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7AF2AD-659E-550A-6951-11E765F65431}"/>
              </a:ext>
            </a:extLst>
          </p:cNvPr>
          <p:cNvSpPr txBox="1"/>
          <p:nvPr/>
        </p:nvSpPr>
        <p:spPr>
          <a:xfrm>
            <a:off x="34047" y="6172200"/>
            <a:ext cx="4648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www.usfa.fema.gov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/stories/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wui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-report/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index.html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08F05-3547-75BC-078E-1ECF32CBD79B}"/>
              </a:ext>
            </a:extLst>
          </p:cNvPr>
          <p:cNvSpPr txBox="1"/>
          <p:nvPr/>
        </p:nvSpPr>
        <p:spPr>
          <a:xfrm>
            <a:off x="152400" y="228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For Local Governments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BEBFD-2FB1-68E2-C5CA-E096CE5D72D5}"/>
              </a:ext>
            </a:extLst>
          </p:cNvPr>
          <p:cNvSpPr txBox="1"/>
          <p:nvPr/>
        </p:nvSpPr>
        <p:spPr>
          <a:xfrm>
            <a:off x="4495800" y="1600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For Residents</a:t>
            </a:r>
          </a:p>
        </p:txBody>
      </p:sp>
    </p:spTree>
    <p:extLst>
      <p:ext uri="{BB962C8B-B14F-4D97-AF65-F5344CB8AC3E}">
        <p14:creationId xmlns:p14="http://schemas.microsoft.com/office/powerpoint/2010/main" val="284804219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1" y="0"/>
            <a:ext cx="90678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Human beings, who are almost unique in having the ability to learn from the experience of others, are also remarkable for their apparent disinclination to do so.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-- Douglas Adams, 1952 - 2001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290124"/>
            <a:ext cx="3725863" cy="385484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238650E-75D0-5245-8C20-7AD060E311B2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5029200"/>
            <a:ext cx="7696200" cy="1828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Fire is not evil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Critical to most ecosystems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Society must learn to coexist</a:t>
            </a:r>
          </a:p>
        </p:txBody>
      </p:sp>
    </p:spTree>
    <p:extLst>
      <p:ext uri="{BB962C8B-B14F-4D97-AF65-F5344CB8AC3E}">
        <p14:creationId xmlns:p14="http://schemas.microsoft.com/office/powerpoint/2010/main" val="335950984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2819400" cy="2438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doesn’t HAVE to be the “new normal”</a:t>
            </a:r>
          </a:p>
        </p:txBody>
      </p:sp>
      <p:pic>
        <p:nvPicPr>
          <p:cNvPr id="62471" name="Picture 7" descr="Devo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0"/>
            <a:ext cx="3886200" cy="2720975"/>
          </a:xfrm>
          <a:noFill/>
          <a:ln>
            <a:solidFill>
              <a:srgbClr val="FFFF66"/>
            </a:solidFill>
          </a:ln>
        </p:spPr>
      </p:pic>
      <p:pic>
        <p:nvPicPr>
          <p:cNvPr id="62473" name="Picture 9" descr="Trick or Tre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324225"/>
            <a:ext cx="4038600" cy="35337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3" y="38100"/>
            <a:ext cx="2219325" cy="3048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7BDCA-ED51-443E-9188-014FDC3AC9F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6963DE-3DDA-1519-B40D-F73A6BDC3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" y="3124201"/>
            <a:ext cx="4868633" cy="37338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597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/>
              <a:t>Those who forget the past…</a:t>
            </a:r>
          </a:p>
        </p:txBody>
      </p:sp>
    </p:spTree>
    <p:extLst>
      <p:ext uri="{BB962C8B-B14F-4D97-AF65-F5344CB8AC3E}">
        <p14:creationId xmlns:p14="http://schemas.microsoft.com/office/powerpoint/2010/main" val="21344881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55BEB31-AE6C-D14C-9D3B-691A39EC8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" y="1222970"/>
            <a:ext cx="9113354" cy="52540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67D4F2-2BFC-4046-8C3C-2123079C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" y="0"/>
            <a:ext cx="9113354" cy="1036578"/>
          </a:xfrm>
        </p:spPr>
        <p:txBody>
          <a:bodyPr>
            <a:normAutofit fontScale="90000"/>
          </a:bodyPr>
          <a:lstStyle/>
          <a:p>
            <a:r>
              <a:rPr lang="en-US" dirty="0"/>
              <a:t>Overreliance on the fire service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5C6BE-68F1-EF43-9407-A69FFDF1DCEB}"/>
              </a:ext>
            </a:extLst>
          </p:cNvPr>
          <p:cNvSpPr txBox="1"/>
          <p:nvPr/>
        </p:nvSpPr>
        <p:spPr>
          <a:xfrm>
            <a:off x="152400" y="47244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Residents (and fire service) beginning to understand that there will </a:t>
            </a:r>
            <a:r>
              <a:rPr lang="en-US" b="1" u="sng" dirty="0">
                <a:latin typeface="+mj-lt"/>
              </a:rPr>
              <a:t>NOT</a:t>
            </a:r>
            <a:r>
              <a:rPr lang="en-US" dirty="0">
                <a:latin typeface="+mj-lt"/>
              </a:rPr>
              <a:t> be a firetruck in every driveway </a:t>
            </a:r>
          </a:p>
        </p:txBody>
      </p:sp>
    </p:spTree>
    <p:extLst>
      <p:ext uri="{BB962C8B-B14F-4D97-AF65-F5344CB8AC3E}">
        <p14:creationId xmlns:p14="http://schemas.microsoft.com/office/powerpoint/2010/main" val="11564985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C23E-8AAC-CB42-AC2C-1B9A612AA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236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We will </a:t>
            </a:r>
            <a:r>
              <a:rPr lang="en-US" sz="3600" u="sng" dirty="0"/>
              <a:t>NEVER</a:t>
            </a:r>
            <a:r>
              <a:rPr lang="en-US" sz="3600" dirty="0"/>
              <a:t> fix fire problem with just more firefighters and equipment!!!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A6F21-C394-054A-900C-AE66F4D5C73E}"/>
              </a:ext>
            </a:extLst>
          </p:cNvPr>
          <p:cNvSpPr txBox="1"/>
          <p:nvPr/>
        </p:nvSpPr>
        <p:spPr>
          <a:xfrm>
            <a:off x="1295400" y="1447800"/>
            <a:ext cx="2503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Coles Bay, Tasmania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B6E5C2-A557-7A44-9F6E-F529174A4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95894"/>
            <a:ext cx="8839200" cy="505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69268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A132094-98B3-1947-A569-6362FEEB3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6385" y="1143000"/>
            <a:ext cx="7414905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3CC23E-8AAC-CB42-AC2C-1B9A612AA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236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We will </a:t>
            </a:r>
            <a:r>
              <a:rPr lang="en-US" sz="3600" u="sng" dirty="0"/>
              <a:t>NEVER</a:t>
            </a:r>
            <a:r>
              <a:rPr lang="en-US" sz="3600" dirty="0"/>
              <a:t> fix fire problem with just more fuel treatments!!!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A6F21-C394-054A-900C-AE66F4D5C73E}"/>
              </a:ext>
            </a:extLst>
          </p:cNvPr>
          <p:cNvSpPr txBox="1"/>
          <p:nvPr/>
        </p:nvSpPr>
        <p:spPr>
          <a:xfrm>
            <a:off x="1295400" y="1447800"/>
            <a:ext cx="2503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Coles Bay, Tasmania</a:t>
            </a:r>
          </a:p>
        </p:txBody>
      </p:sp>
    </p:spTree>
    <p:extLst>
      <p:ext uri="{BB962C8B-B14F-4D97-AF65-F5344CB8AC3E}">
        <p14:creationId xmlns:p14="http://schemas.microsoft.com/office/powerpoint/2010/main" val="38534780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/>
              <a:t>Need holistic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257800" y="990600"/>
            <a:ext cx="3886200" cy="586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Before the fire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Prevention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Mitigation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Preparedness</a:t>
            </a:r>
          </a:p>
          <a:p>
            <a:pPr>
              <a:lnSpc>
                <a:spcPct val="90000"/>
              </a:lnSpc>
            </a:pP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During the fire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Response</a:t>
            </a:r>
          </a:p>
          <a:p>
            <a:pPr>
              <a:lnSpc>
                <a:spcPct val="90000"/>
              </a:lnSpc>
            </a:pP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After the fire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Recovery</a:t>
            </a:r>
          </a:p>
          <a:p>
            <a:pPr lvl="1">
              <a:lnSpc>
                <a:spcPct val="90000"/>
              </a:lnSpc>
            </a:pPr>
            <a:endParaRPr lang="en-US" sz="26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5105400"/>
            <a:ext cx="388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Must consider</a:t>
            </a:r>
          </a:p>
          <a:p>
            <a:pPr lvl="1">
              <a:buFont typeface="Arial" pitchFamily="1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Biophysical</a:t>
            </a:r>
          </a:p>
          <a:p>
            <a:pPr lvl="1">
              <a:buFont typeface="Arial" pitchFamily="1" charset="0"/>
              <a:buChar char="•"/>
            </a:pP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Sociopolitical</a:t>
            </a:r>
          </a:p>
        </p:txBody>
      </p:sp>
      <p:pic>
        <p:nvPicPr>
          <p:cNvPr id="13318" name="Content Placeholder 16" descr="Marysville_015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182688"/>
            <a:ext cx="5029200" cy="3770312"/>
          </a:xfrm>
          <a:ln w="38100">
            <a:solidFill>
              <a:srgbClr val="FFFF00"/>
            </a:solidFill>
          </a:ln>
        </p:spPr>
      </p:pic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152400" y="1143000"/>
            <a:ext cx="50292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Black Saturday 2009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4B6285-688A-454A-977E-835C8A14B882}"/>
              </a:ext>
            </a:extLst>
          </p:cNvPr>
          <p:cNvSpPr/>
          <p:nvPr/>
        </p:nvSpPr>
        <p:spPr bwMode="auto">
          <a:xfrm>
            <a:off x="5029200" y="685800"/>
            <a:ext cx="3733800" cy="22860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90642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3657600" y="0"/>
            <a:ext cx="5486400" cy="1371600"/>
          </a:xfrm>
        </p:spPr>
        <p:txBody>
          <a:bodyPr/>
          <a:lstStyle/>
          <a:p>
            <a:pPr eaLnBrk="1" hangingPunct="1"/>
            <a:r>
              <a:rPr lang="en-US" dirty="0"/>
              <a:t>We must shape the battlefield!!!</a:t>
            </a:r>
          </a:p>
        </p:txBody>
      </p:sp>
      <p:pic>
        <p:nvPicPr>
          <p:cNvPr id="1638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68625"/>
            <a:ext cx="9144000" cy="3889375"/>
          </a:xfrm>
          <a:ln w="12700" cap="flat">
            <a:solidFill>
              <a:srgbClr val="FFFF00"/>
            </a:solidFill>
            <a:headEnd type="none" w="sm" len="sm"/>
            <a:tailEnd type="none" w="sm" len="sm"/>
          </a:ln>
        </p:spPr>
      </p:pic>
      <p:pic>
        <p:nvPicPr>
          <p:cNvPr id="16388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3810000" cy="2857500"/>
          </a:xfrm>
          <a:ln w="12700" cap="flat">
            <a:solidFill>
              <a:srgbClr val="FFFF00"/>
            </a:solidFill>
            <a:headEnd type="none" w="sm" len="sm"/>
            <a:tailEnd type="none" w="sm" len="sm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688D41-9AE6-D744-A6CD-2A9A62EB6BCF}"/>
              </a:ext>
            </a:extLst>
          </p:cNvPr>
          <p:cNvSpPr txBox="1"/>
          <p:nvPr/>
        </p:nvSpPr>
        <p:spPr>
          <a:xfrm>
            <a:off x="3962400" y="2057400"/>
            <a:ext cx="4072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300 Spartans = Firefighters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1.2 Bazillion Persians = Wildfire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1C3060-0BF6-0CEE-E580-926BCE1721BC}"/>
              </a:ext>
            </a:extLst>
          </p:cNvPr>
          <p:cNvSpPr txBox="1"/>
          <p:nvPr/>
        </p:nvSpPr>
        <p:spPr>
          <a:xfrm>
            <a:off x="3962400" y="5943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Government agencies must avoid being at cross-purposes!!!</a:t>
            </a:r>
          </a:p>
        </p:txBody>
      </p:sp>
    </p:spTree>
    <p:extLst>
      <p:ext uri="{BB962C8B-B14F-4D97-AF65-F5344CB8AC3E}">
        <p14:creationId xmlns:p14="http://schemas.microsoft.com/office/powerpoint/2010/main" val="749103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B39B-4EBA-FB4C-AEFC-24A56B2A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7DB9-D301-674F-9928-AF9655930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219200"/>
            <a:ext cx="4495800" cy="5638800"/>
          </a:xfrm>
        </p:spPr>
        <p:txBody>
          <a:bodyPr>
            <a:normAutofit/>
          </a:bodyPr>
          <a:lstStyle/>
          <a:p>
            <a:r>
              <a:rPr lang="en-US" dirty="0"/>
              <a:t>&gt;95% of wildfires in SoCal by people</a:t>
            </a:r>
          </a:p>
          <a:p>
            <a:pPr lvl="1"/>
            <a:r>
              <a:rPr lang="en-US" dirty="0"/>
              <a:t>Agencies and conflicting priorities…</a:t>
            </a:r>
          </a:p>
          <a:p>
            <a:endParaRPr lang="en-US" dirty="0"/>
          </a:p>
          <a:p>
            <a:r>
              <a:rPr lang="en-US" dirty="0"/>
              <a:t>Powerlines</a:t>
            </a:r>
          </a:p>
          <a:p>
            <a:pPr lvl="2"/>
            <a:endParaRPr lang="en-US" dirty="0"/>
          </a:p>
          <a:p>
            <a:r>
              <a:rPr lang="en-US" dirty="0"/>
              <a:t>Roadside</a:t>
            </a:r>
          </a:p>
          <a:p>
            <a:pPr lvl="2"/>
            <a:endParaRPr lang="en-US" dirty="0"/>
          </a:p>
          <a:p>
            <a:r>
              <a:rPr lang="en-US" dirty="0"/>
              <a:t>“Urban campers”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547F24-79FB-1966-CF29-190EAB568F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286000"/>
            <a:ext cx="3203134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633DF8-92C3-AD2B-28DF-F818D29D2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592637"/>
            <a:ext cx="3180232" cy="2265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nline Image Placeholder 6" descr="A picture containing text, outdoor, sky&#10;&#10;Description automatically generated">
            <a:extLst>
              <a:ext uri="{FF2B5EF4-FFF2-40B4-BE49-F238E27FC236}">
                <a16:creationId xmlns:a16="http://schemas.microsoft.com/office/drawing/2014/main" id="{AD31500E-1A9D-D081-ACDC-CD9C024FB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5142" y="76200"/>
            <a:ext cx="3938258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67134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8EDAB-367B-D54B-9306-BDF4833A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" y="19050"/>
            <a:ext cx="9163050" cy="819150"/>
          </a:xfrm>
        </p:spPr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1A326-B18A-2A41-8C34-32B18D640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8834" y="990600"/>
            <a:ext cx="5165165" cy="58483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 fire, vegetation is fuel</a:t>
            </a:r>
          </a:p>
          <a:p>
            <a:pPr lvl="1"/>
            <a:r>
              <a:rPr lang="en-US" dirty="0"/>
              <a:t>Defensible space enforcement</a:t>
            </a:r>
          </a:p>
          <a:p>
            <a:pPr lvl="1"/>
            <a:r>
              <a:rPr lang="en-US" dirty="0"/>
              <a:t>Better FireSafe Council efficiencies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 fire, structures are fuel</a:t>
            </a:r>
          </a:p>
          <a:p>
            <a:pPr lvl="1"/>
            <a:r>
              <a:rPr lang="en-US" dirty="0"/>
              <a:t>Chapter 7A of CA Building Code becomes standard for all</a:t>
            </a:r>
          </a:p>
          <a:p>
            <a:pPr lvl="1"/>
            <a:r>
              <a:rPr lang="en-US" dirty="0"/>
              <a:t>Retrofit incentives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Must consider MULTIPLE scales</a:t>
            </a:r>
          </a:p>
          <a:p>
            <a:pPr lvl="1"/>
            <a:r>
              <a:rPr lang="en-US" dirty="0"/>
              <a:t>Landscape-scale ok</a:t>
            </a:r>
          </a:p>
          <a:p>
            <a:pPr lvl="1"/>
            <a:r>
              <a:rPr lang="en-US" dirty="0" err="1"/>
              <a:t>Land</a:t>
            </a:r>
            <a:r>
              <a:rPr lang="en-US" b="1" u="sng" dirty="0" err="1"/>
              <a:t>SCAPING</a:t>
            </a:r>
            <a:r>
              <a:rPr lang="en-US" dirty="0"/>
              <a:t>-scale best</a:t>
            </a:r>
          </a:p>
        </p:txBody>
      </p:sp>
      <p:pic>
        <p:nvPicPr>
          <p:cNvPr id="9" name="Picture 2" descr="Shake Roof Fire">
            <a:extLst>
              <a:ext uri="{FF2B5EF4-FFF2-40B4-BE49-F238E27FC236}">
                <a16:creationId xmlns:a16="http://schemas.microsoft.com/office/drawing/2014/main" id="{AAE289B6-6C59-1C41-91A8-F2C9FBF4A9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53" y="3167590"/>
            <a:ext cx="3904547" cy="292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980BFD-3C28-154B-ADE4-0E0B075A7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51668"/>
            <a:ext cx="3871285" cy="257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66482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Designs\Fireball.pot</Template>
  <TotalTime>7849</TotalTime>
  <Words>472</Words>
  <Application>Microsoft Macintosh PowerPoint</Application>
  <PresentationFormat>On-screen Show (4:3)</PresentationFormat>
  <Paragraphs>108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Unicode MS</vt:lpstr>
      <vt:lpstr>Arial</vt:lpstr>
      <vt:lpstr>Arial Black</vt:lpstr>
      <vt:lpstr>Arial Rounded MT Bold</vt:lpstr>
      <vt:lpstr>Calibri</vt:lpstr>
      <vt:lpstr>Courier New</vt:lpstr>
      <vt:lpstr>Times New Roman</vt:lpstr>
      <vt:lpstr>Fireball</vt:lpstr>
      <vt:lpstr>PowerPoint Presentation</vt:lpstr>
      <vt:lpstr>Those who forget the past…</vt:lpstr>
      <vt:lpstr>Overreliance on the fire service</vt:lpstr>
      <vt:lpstr>We will NEVER fix fire problem with just more firefighters and equipment!!!</vt:lpstr>
      <vt:lpstr>We will NEVER fix fire problem with just more fuel treatments!!!</vt:lpstr>
      <vt:lpstr>Need holistic approach</vt:lpstr>
      <vt:lpstr>We must shape the battlefield!!!</vt:lpstr>
      <vt:lpstr>Prevention</vt:lpstr>
      <vt:lpstr>Mitigation</vt:lpstr>
      <vt:lpstr>Preparedness</vt:lpstr>
      <vt:lpstr>Recovery</vt:lpstr>
      <vt:lpstr>More info???</vt:lpstr>
      <vt:lpstr>PowerPoint Presentation</vt:lpstr>
      <vt:lpstr>This doesn’t HAVE to be the “new normal”</vt:lpstr>
    </vt:vector>
  </TitlesOfParts>
  <Company>Information Technology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Resource Mgt. – FNR 340 Dr. Christopher A. Dicus</dc:title>
  <dc:creator>cdicus</dc:creator>
  <cp:lastModifiedBy>Christopher A. Dicus</cp:lastModifiedBy>
  <cp:revision>296</cp:revision>
  <cp:lastPrinted>2019-02-21T05:04:41Z</cp:lastPrinted>
  <dcterms:created xsi:type="dcterms:W3CDTF">2012-01-30T22:45:27Z</dcterms:created>
  <dcterms:modified xsi:type="dcterms:W3CDTF">2022-07-07T20:58:31Z</dcterms:modified>
</cp:coreProperties>
</file>