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0" r:id="rId6"/>
    <p:sldId id="257" r:id="rId7"/>
    <p:sldId id="265" r:id="rId8"/>
    <p:sldId id="261" r:id="rId9"/>
    <p:sldId id="268" r:id="rId10"/>
    <p:sldId id="258" r:id="rId11"/>
    <p:sldId id="288" r:id="rId12"/>
    <p:sldId id="269" r:id="rId13"/>
    <p:sldId id="270" r:id="rId14"/>
    <p:sldId id="266" r:id="rId15"/>
    <p:sldId id="273" r:id="rId16"/>
    <p:sldId id="289" r:id="rId17"/>
    <p:sldId id="286" r:id="rId18"/>
    <p:sldId id="275" r:id="rId19"/>
    <p:sldId id="274" r:id="rId2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Lantz" initials="SL" lastIdx="11" clrIdx="0">
    <p:extLst>
      <p:ext uri="{19B8F6BF-5375-455C-9EA6-DF929625EA0E}">
        <p15:presenceInfo xmlns:p15="http://schemas.microsoft.com/office/powerpoint/2012/main" userId="dab4ee8a2ba70e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27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91C0875-2611-4ED3-AAFF-30E4F63091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E313FB1-FA9D-4FE6-8072-46F4E0BEA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2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E7BAF-3C08-438D-8117-304A810E8BF9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6ECB4-2D9C-479F-A70B-7DEA877D3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0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 the situation slide ahead of this slide. Add a slide that describes the two tier program (</a:t>
            </a:r>
            <a:r>
              <a:rPr lang="en-US" dirty="0" err="1"/>
              <a:t>subregional</a:t>
            </a:r>
            <a:r>
              <a:rPr lang="en-US" dirty="0"/>
              <a:t> shared fiber ring/laterals; cities retain discretion to connect their constituents and city through the 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6ECB4-2D9C-479F-A70B-7DEA877D30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07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 this slide behind the new slide near slide 2 as part of the situation and initiative objective.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6ECB4-2D9C-479F-A70B-7DEA877D30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21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6ECB4-2D9C-479F-A70B-7DEA877D30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80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7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8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1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6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9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0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7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0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3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FECA-3873-4411-9218-5EA3CD0900F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5807-750F-4BE5-B02B-F37B450F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5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>
                <a:solidFill>
                  <a:srgbClr val="FFFFFF"/>
                </a:solidFill>
              </a:rPr>
              <a:t>South Bay Cities Council of Governments </a:t>
            </a:r>
            <a:br>
              <a:rPr lang="en-US" sz="3400">
                <a:solidFill>
                  <a:srgbClr val="FFFFFF"/>
                </a:solidFill>
              </a:rPr>
            </a:br>
            <a:r>
              <a:rPr lang="en-US" sz="3400">
                <a:solidFill>
                  <a:srgbClr val="FFFFFF"/>
                </a:solidFill>
              </a:rPr>
              <a:t>Regional Broadband Initiative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343400"/>
            <a:ext cx="4500721" cy="41339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</a:rPr>
              <a:t>San Gabriel Valley Council of Governments General Assembly</a:t>
            </a: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rgbClr val="FFFFFF"/>
                </a:solidFill>
              </a:rPr>
              <a:t>April 10, 2019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023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5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3329941" cy="27600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About Fiber Optics-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The Basic Infrastructure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for the 21</a:t>
            </a:r>
            <a:r>
              <a:rPr lang="en-US" baseline="30000" dirty="0">
                <a:solidFill>
                  <a:srgbClr val="FFFFFF"/>
                </a:solidFill>
              </a:rPr>
              <a:t>st</a:t>
            </a:r>
            <a:r>
              <a:rPr lang="en-US" dirty="0">
                <a:solidFill>
                  <a:srgbClr val="FFFFFF"/>
                </a:solidFill>
              </a:rPr>
              <a:t> Century</a:t>
            </a:r>
          </a:p>
        </p:txBody>
      </p: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4582419" y="685800"/>
            <a:ext cx="3965074" cy="53467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</a:rPr>
              <a:t>Fiber is future proof, a 100 year asset with unlimited capacity.</a:t>
            </a:r>
          </a:p>
          <a:p>
            <a:pPr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</a:rPr>
              <a:t>Policy tools to regulate the fiber market are no longer available, e.g., cities cannot require 100% build out.</a:t>
            </a:r>
          </a:p>
          <a:p>
            <a:pPr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</a:rPr>
              <a:t>Wireless is fiber dependent.  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</a:rPr>
              <a:t>4G requires 1 antenna every 3 blocks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</a:rPr>
              <a:t>5G will require greater density of antennae on the order to 3 per block (9 to 1 ratio moving from 4G to 5G).  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</a:rPr>
              <a:t>Fiber required to connect all the antennae back to a central switch.</a:t>
            </a:r>
          </a:p>
        </p:txBody>
      </p:sp>
    </p:spTree>
    <p:extLst>
      <p:ext uri="{BB962C8B-B14F-4D97-AF65-F5344CB8AC3E}">
        <p14:creationId xmlns:p14="http://schemas.microsoft.com/office/powerpoint/2010/main" val="216722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Dollars and Sense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304800"/>
            <a:ext cx="4191000" cy="6400800"/>
          </a:xfrm>
        </p:spPr>
        <p:txBody>
          <a:bodyPr anchor="ctr">
            <a:normAutofit fontScale="32500" lnSpcReduction="20000"/>
          </a:bodyPr>
          <a:lstStyle/>
          <a:p>
            <a:r>
              <a:rPr lang="en-US" sz="8600" dirty="0">
                <a:solidFill>
                  <a:srgbClr val="000000"/>
                </a:solidFill>
              </a:rPr>
              <a:t>This current opportunity has been brought to this point through 2.5 years of a process funded by about $200K provided by the SBWIB and Supervisor MRT.  If it fails to progress now, the opportunity may be impossible to repeat.</a:t>
            </a:r>
          </a:p>
          <a:p>
            <a:pPr marL="0" indent="0">
              <a:buNone/>
            </a:pPr>
            <a:endParaRPr lang="en-US" sz="7400" dirty="0">
              <a:solidFill>
                <a:srgbClr val="000000"/>
              </a:solidFill>
            </a:endParaRPr>
          </a:p>
          <a:p>
            <a:r>
              <a:rPr lang="en-US" sz="8600" dirty="0">
                <a:solidFill>
                  <a:srgbClr val="000000"/>
                </a:solidFill>
              </a:rPr>
              <a:t>Measure M </a:t>
            </a:r>
            <a:r>
              <a:rPr lang="en-US" sz="8600" dirty="0" err="1">
                <a:solidFill>
                  <a:srgbClr val="000000"/>
                </a:solidFill>
              </a:rPr>
              <a:t>subregional</a:t>
            </a:r>
            <a:r>
              <a:rPr lang="en-US" sz="8600" dirty="0">
                <a:solidFill>
                  <a:srgbClr val="000000"/>
                </a:solidFill>
              </a:rPr>
              <a:t> funds are being applied for to pay the capital costs that will form the ring and pay for connections to 52 buildings in SB cities. </a:t>
            </a:r>
          </a:p>
          <a:p>
            <a:endParaRPr 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02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Using all that bandwidth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2419" y="1066800"/>
            <a:ext cx="4081521" cy="5562600"/>
          </a:xfrm>
        </p:spPr>
        <p:txBody>
          <a:bodyPr anchor="ctr">
            <a:no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Improves Internet access </a:t>
            </a:r>
          </a:p>
          <a:p>
            <a:r>
              <a:rPr lang="en-US" sz="2600" dirty="0">
                <a:solidFill>
                  <a:srgbClr val="000000"/>
                </a:solidFill>
              </a:rPr>
              <a:t>Supports  cloud computing</a:t>
            </a:r>
          </a:p>
          <a:p>
            <a:r>
              <a:rPr lang="en-US" sz="2600" dirty="0">
                <a:solidFill>
                  <a:srgbClr val="000000"/>
                </a:solidFill>
              </a:rPr>
              <a:t>Enables sensor deployment which will generate huge quantities of  real time data to improve decision-making</a:t>
            </a:r>
          </a:p>
          <a:p>
            <a:r>
              <a:rPr lang="en-US" sz="2600" dirty="0">
                <a:solidFill>
                  <a:srgbClr val="000000"/>
                </a:solidFill>
              </a:rPr>
              <a:t>Bandwidth demand will increase each year for the foreseeable future, making fiber optics an essential infrastructure component 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519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Why Measure 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304800"/>
            <a:ext cx="4191000" cy="6400800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r>
              <a:rPr lang="en-US" sz="4400" b="1" dirty="0"/>
              <a:t>Examples of Potential Transportation System Mobility Improvement Projects Enabled by the South Bay Broadband Ring and Laterals Project</a:t>
            </a:r>
            <a:endParaRPr lang="en-US" sz="4400" dirty="0"/>
          </a:p>
          <a:p>
            <a:pPr lvl="0"/>
            <a:r>
              <a:rPr lang="en-US" dirty="0"/>
              <a:t>Real-time activation of modified signal timing crossing plans for disabled / seniors   </a:t>
            </a:r>
            <a:endParaRPr lang="en-US" sz="7200" dirty="0"/>
          </a:p>
          <a:p>
            <a:pPr lvl="0"/>
            <a:r>
              <a:rPr lang="en-US" dirty="0"/>
              <a:t>Real-time curb parking utilization monitoring and management and incident / special event management</a:t>
            </a:r>
            <a:endParaRPr lang="en-US" sz="7200" dirty="0"/>
          </a:p>
          <a:p>
            <a:pPr lvl="0"/>
            <a:r>
              <a:rPr lang="en-US" dirty="0"/>
              <a:t>‘Next </a:t>
            </a:r>
            <a:r>
              <a:rPr lang="en-US" dirty="0" err="1"/>
              <a:t>bus’</a:t>
            </a:r>
            <a:r>
              <a:rPr lang="en-US" dirty="0"/>
              <a:t> bus stop systems </a:t>
            </a:r>
            <a:endParaRPr lang="en-US" sz="7200" dirty="0"/>
          </a:p>
          <a:p>
            <a:pPr lvl="0"/>
            <a:r>
              <a:rPr lang="en-US" dirty="0"/>
              <a:t>Changeable message signs for real-time traffic management</a:t>
            </a:r>
            <a:endParaRPr lang="en-US" sz="7200" dirty="0"/>
          </a:p>
          <a:p>
            <a:pPr lvl="0"/>
            <a:r>
              <a:rPr lang="en-US" dirty="0"/>
              <a:t>Smart Street Lights – real-time management of street lighting systems to improve safety and energy efficiency</a:t>
            </a:r>
            <a:endParaRPr lang="en-US" sz="7200" dirty="0"/>
          </a:p>
          <a:p>
            <a:pPr lvl="0"/>
            <a:r>
              <a:rPr lang="en-US" dirty="0"/>
              <a:t>Remote on-demand reversible lane management</a:t>
            </a:r>
            <a:endParaRPr lang="en-US" sz="7200" dirty="0"/>
          </a:p>
          <a:p>
            <a:pPr lvl="0"/>
            <a:r>
              <a:rPr lang="en-US" dirty="0"/>
              <a:t>Public infrastructure needed for Autonomous Vehicle vehicle-to-vehicle and vehicle-to-Infrastructure Management Systems</a:t>
            </a:r>
            <a:endParaRPr lang="en-US" sz="7200" dirty="0"/>
          </a:p>
          <a:p>
            <a:pPr lvl="0"/>
            <a:r>
              <a:rPr lang="en-US" dirty="0"/>
              <a:t>Real-time electric vehicle charging infrastructure utilization and availability for zero emission public fleets </a:t>
            </a:r>
            <a:endParaRPr lang="en-US" sz="7200" dirty="0"/>
          </a:p>
          <a:p>
            <a:pPr lvl="0"/>
            <a:r>
              <a:rPr lang="en-US" dirty="0"/>
              <a:t>Integrated, automated, real-time arterial street and ramp control at freeway ramps and adjacent arterial corridors intersections</a:t>
            </a:r>
          </a:p>
          <a:p>
            <a:pPr lvl="0"/>
            <a:r>
              <a:rPr lang="en-US" dirty="0"/>
              <a:t>Advanced motorist information, routing and detour management </a:t>
            </a:r>
            <a:endParaRPr lang="en-US" sz="7200" dirty="0"/>
          </a:p>
          <a:p>
            <a:pPr lvl="0"/>
            <a:r>
              <a:rPr lang="en-US" dirty="0"/>
              <a:t>Remote signal system health monitoring, re-timing and repair</a:t>
            </a:r>
            <a:endParaRPr lang="en-US" sz="7200" dirty="0"/>
          </a:p>
          <a:p>
            <a:pPr lvl="0"/>
            <a:r>
              <a:rPr lang="en-US" dirty="0"/>
              <a:t>Bikeways and Bike Route/Slow Speed Lane signal system infrastructure </a:t>
            </a:r>
            <a:endParaRPr lang="en-US" sz="7200" dirty="0"/>
          </a:p>
          <a:p>
            <a:pPr lvl="0"/>
            <a:r>
              <a:rPr lang="en-US" dirty="0"/>
              <a:t>Electronic Pedestrian Safety Infrastructure </a:t>
            </a:r>
            <a:endParaRPr lang="en-US" sz="7200" dirty="0"/>
          </a:p>
          <a:p>
            <a:pPr lvl="0"/>
            <a:r>
              <a:rPr lang="en-US" dirty="0"/>
              <a:t>Management of traffic detours during incidents, shutdowns or emergency evacuations</a:t>
            </a:r>
            <a:endParaRPr lang="en-US" sz="7200" dirty="0"/>
          </a:p>
          <a:p>
            <a:pPr lvl="0"/>
            <a:r>
              <a:rPr lang="en-US" dirty="0"/>
              <a:t>5G and 6G transportation / communications applications </a:t>
            </a:r>
            <a:endParaRPr lang="en-US" sz="7200" dirty="0"/>
          </a:p>
          <a:p>
            <a:pPr lvl="0"/>
            <a:r>
              <a:rPr lang="en-US" dirty="0"/>
              <a:t>Advanced signal synchronization and Control Infrastructure</a:t>
            </a:r>
            <a:endParaRPr lang="en-US" sz="7200" dirty="0"/>
          </a:p>
          <a:p>
            <a:pPr lvl="0"/>
            <a:r>
              <a:rPr lang="en-US" dirty="0"/>
              <a:t>Communications connections between transportation operations / emergency management centers</a:t>
            </a:r>
            <a:endParaRPr lang="en-US" sz="7200" dirty="0"/>
          </a:p>
          <a:p>
            <a:pPr lvl="0"/>
            <a:r>
              <a:rPr lang="en-US" dirty="0"/>
              <a:t>Advanced parking management systems to monitor utilization/vacant spaces in transit centers, park and ride lots, parking structures, freight and passenger loading zones</a:t>
            </a:r>
            <a:endParaRPr lang="en-US" sz="7200" dirty="0"/>
          </a:p>
          <a:p>
            <a:pPr lvl="0"/>
            <a:r>
              <a:rPr lang="en-US" dirty="0"/>
              <a:t>Evolution of transit centers into “Smart Transportation Hubs” for shared services,  public transportation options, and Smart parking lots </a:t>
            </a:r>
            <a:endParaRPr lang="en-US" sz="7200" dirty="0"/>
          </a:p>
          <a:p>
            <a:pPr lvl="0"/>
            <a:r>
              <a:rPr lang="en-US" dirty="0"/>
              <a:t>Dynamic parking pricing programs that integrate public and private spaces in a neighborhood</a:t>
            </a:r>
            <a:endParaRPr lang="en-US" sz="7200" dirty="0"/>
          </a:p>
          <a:p>
            <a:pPr lvl="0"/>
            <a:r>
              <a:rPr lang="en-US" dirty="0"/>
              <a:t>Managed Lanes – HOV Lanes / Express Lanes </a:t>
            </a:r>
            <a:endParaRPr lang="en-US" sz="7200" dirty="0"/>
          </a:p>
          <a:p>
            <a:pPr lvl="0"/>
            <a:r>
              <a:rPr lang="en-US" dirty="0"/>
              <a:t>Real-time congestion pricing (virtual toll facilities) within cordons and on corridors</a:t>
            </a:r>
            <a:endParaRPr lang="en-US" sz="7200" dirty="0"/>
          </a:p>
          <a:p>
            <a:pPr lvl="0"/>
            <a:r>
              <a:rPr lang="en-US" dirty="0"/>
              <a:t>Goods Movement management (delivery appointment systems, delivery zone management)</a:t>
            </a:r>
          </a:p>
          <a:p>
            <a:pPr lvl="0"/>
            <a:r>
              <a:rPr lang="en-US" dirty="0"/>
              <a:t>Real-time paratransit dispatch and route monitoring (dial-a-ride, senior / disabled capital projects)</a:t>
            </a:r>
          </a:p>
          <a:p>
            <a:pPr lvl="0"/>
            <a:r>
              <a:rPr lang="en-US" dirty="0"/>
              <a:t>On-demand micro-transit management of ride hailing pick up locations / virtual stops</a:t>
            </a:r>
          </a:p>
          <a:p>
            <a:pPr lvl="0"/>
            <a:r>
              <a:rPr lang="en-US" dirty="0"/>
              <a:t>Car sharing / ridesharing / vanpool / telecommuting communications applications</a:t>
            </a:r>
          </a:p>
          <a:p>
            <a:pPr lvl="0"/>
            <a:r>
              <a:rPr lang="en-US" dirty="0"/>
              <a:t>Public infrastructure to support TDM strategies (remote work sites, work at home, virtual meetings, etc.) – The Trip Not Taken</a:t>
            </a:r>
          </a:p>
          <a:p>
            <a:pPr lvl="0"/>
            <a:r>
              <a:rPr lang="en-US" dirty="0"/>
              <a:t>Mixed flow, slow speed and bike lane capacity utilization monitoring </a:t>
            </a:r>
          </a:p>
          <a:p>
            <a:pPr lvl="0"/>
            <a:r>
              <a:rPr lang="en-US" dirty="0"/>
              <a:t>CCTV monitoring of intersections and high-risk transportation zones</a:t>
            </a:r>
          </a:p>
          <a:p>
            <a:pPr lvl="0"/>
            <a:r>
              <a:rPr lang="en-US" dirty="0"/>
              <a:t>Automated traffic counting and delay calculation applications for all modes (trucks, buses, cars, bikes, mobility devices, pedestrians) in all travel lanes and crosswalks</a:t>
            </a:r>
          </a:p>
          <a:p>
            <a:pPr lvl="0"/>
            <a:r>
              <a:rPr lang="en-US" dirty="0"/>
              <a:t>Resiliency: A Fiber Network improves reliability and resiliency of the transportation system control network through increased speed of diagnosis and repair, and improved human efficiency in the network maintenance and security administration.</a:t>
            </a:r>
          </a:p>
          <a:p>
            <a:r>
              <a:rPr lang="en-US" dirty="0"/>
              <a:t> </a:t>
            </a:r>
          </a:p>
          <a:p>
            <a:endParaRPr 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77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3101341" cy="276009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Transmission of Place –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The Trip Not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Facilitates virtual presence which will reduce congestion</a:t>
            </a:r>
          </a:p>
          <a:p>
            <a:r>
              <a:rPr lang="en-US" sz="2800" dirty="0">
                <a:solidFill>
                  <a:srgbClr val="000000"/>
                </a:solidFill>
              </a:rPr>
              <a:t>Telecommuting – more telecommuters than transit riders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Distance education</a:t>
            </a:r>
          </a:p>
          <a:p>
            <a:r>
              <a:rPr lang="en-US" sz="2800" dirty="0">
                <a:solidFill>
                  <a:srgbClr val="000000"/>
                </a:solidFill>
              </a:rPr>
              <a:t>E-government</a:t>
            </a:r>
          </a:p>
          <a:p>
            <a:r>
              <a:rPr lang="en-US" sz="2800" dirty="0">
                <a:solidFill>
                  <a:srgbClr val="000000"/>
                </a:solidFill>
              </a:rPr>
              <a:t>Digital medicine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Example “Tele-Orthodontics”</a:t>
            </a:r>
          </a:p>
        </p:txBody>
      </p:sp>
    </p:spTree>
    <p:extLst>
      <p:ext uri="{BB962C8B-B14F-4D97-AF65-F5344CB8AC3E}">
        <p14:creationId xmlns:p14="http://schemas.microsoft.com/office/powerpoint/2010/main" val="1122436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D48945-534E-4E7D-90CC-A5C0F50AE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Why Collaborate?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7AFCF-3E5F-46B8-B15D-CB2B6255A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0" y="990600"/>
            <a:ext cx="4419599" cy="5715000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3800" dirty="0">
                <a:solidFill>
                  <a:srgbClr val="000000"/>
                </a:solidFill>
              </a:rPr>
              <a:t>City scale matters (LA, LB) among the largest cities  </a:t>
            </a:r>
          </a:p>
          <a:p>
            <a:r>
              <a:rPr lang="en-US" sz="3800" dirty="0">
                <a:solidFill>
                  <a:srgbClr val="000000"/>
                </a:solidFill>
              </a:rPr>
              <a:t>Leadership matters (CC, SM) among smaller cities.  </a:t>
            </a:r>
          </a:p>
          <a:p>
            <a:r>
              <a:rPr lang="en-US" sz="3800" dirty="0">
                <a:solidFill>
                  <a:srgbClr val="000000"/>
                </a:solidFill>
              </a:rPr>
              <a:t>The SBCCOG is the best way for small cities to act large and can provide the leadership for applications  development and data analysis</a:t>
            </a:r>
          </a:p>
          <a:p>
            <a:endParaRPr lang="en-US" sz="2100" dirty="0">
              <a:solidFill>
                <a:srgbClr val="000000"/>
              </a:solidFill>
            </a:endParaRPr>
          </a:p>
          <a:p>
            <a:endParaRPr 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34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BCC7CC-9D30-4EB4-AFFF-F721AA54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Next Steps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410ABF-08B7-44AF-9BEF-43C375091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0" y="228600"/>
            <a:ext cx="4396741" cy="6629400"/>
          </a:xfrm>
        </p:spPr>
        <p:txBody>
          <a:bodyPr anchor="ctr">
            <a:noAutofit/>
          </a:bodyPr>
          <a:lstStyle/>
          <a:p>
            <a:pPr marL="0" indent="0">
              <a:lnSpc>
                <a:spcPct val="50000"/>
              </a:lnSpc>
              <a:spcBef>
                <a:spcPts val="600"/>
              </a:spcBef>
              <a:buNone/>
            </a:pPr>
            <a:endParaRPr lang="en-US" sz="2300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April  </a:t>
            </a:r>
          </a:p>
          <a:p>
            <a:pPr lvl="1">
              <a:lnSpc>
                <a:spcPct val="50000"/>
              </a:lnSpc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Contract review by cities</a:t>
            </a:r>
          </a:p>
          <a:p>
            <a:pPr marL="457200" lvl="1" indent="0">
              <a:lnSpc>
                <a:spcPct val="50000"/>
              </a:lnSpc>
              <a:spcBef>
                <a:spcPts val="600"/>
              </a:spcBef>
              <a:buNone/>
            </a:pPr>
            <a:endParaRPr lang="en-US" sz="2300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April/May      </a:t>
            </a:r>
          </a:p>
          <a:p>
            <a:pPr lvl="1">
              <a:lnSpc>
                <a:spcPct val="50000"/>
              </a:lnSpc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Final negotiations</a:t>
            </a:r>
          </a:p>
          <a:p>
            <a:pPr lvl="1">
              <a:lnSpc>
                <a:spcPct val="50000"/>
              </a:lnSpc>
              <a:spcBef>
                <a:spcPts val="600"/>
              </a:spcBef>
            </a:pPr>
            <a:endParaRPr lang="en-US" sz="2300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May                </a:t>
            </a:r>
          </a:p>
          <a:p>
            <a:pPr lvl="1"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Funding approval for Measure M funds</a:t>
            </a:r>
          </a:p>
          <a:p>
            <a:pPr lvl="1"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Decision by cities with contract approval     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June    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SBCCOG Board recommends award based on funding secured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July 1               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Execute contract and cities approving their riders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</a:rPr>
              <a:t>Notice to Proceed</a:t>
            </a:r>
          </a:p>
        </p:txBody>
      </p:sp>
    </p:spTree>
    <p:extLst>
      <p:ext uri="{BB962C8B-B14F-4D97-AF65-F5344CB8AC3E}">
        <p14:creationId xmlns:p14="http://schemas.microsoft.com/office/powerpoint/2010/main" val="141367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9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93" name="Picture 19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6979" y="1459467"/>
            <a:ext cx="3733482" cy="10905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rgbClr val="000000"/>
                </a:solidFill>
              </a:rPr>
              <a:t>Spring, 2016 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Wake Up Call</a:t>
            </a:r>
          </a:p>
        </p:txBody>
      </p:sp>
      <p:sp>
        <p:nvSpPr>
          <p:cNvPr id="19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256" y="1502031"/>
            <a:ext cx="3842180" cy="420259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032" y="3200400"/>
            <a:ext cx="3733482" cy="2971800"/>
          </a:xfrm>
        </p:spPr>
        <p:txBody>
          <a:bodyPr anchor="ctr">
            <a:normAutofit fontScale="77500" lnSpcReduction="20000"/>
          </a:bodyPr>
          <a:lstStyle/>
          <a:p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en-US" sz="4600" dirty="0">
                <a:solidFill>
                  <a:srgbClr val="000000"/>
                </a:solidFill>
              </a:rPr>
              <a:t>Business</a:t>
            </a:r>
            <a:r>
              <a:rPr lang="en-US" sz="4100" dirty="0">
                <a:solidFill>
                  <a:srgbClr val="000000"/>
                </a:solidFill>
              </a:rPr>
              <a:t> leaving Torrance cited poor quality, expensive network services as a reason for moving 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0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Process to Address Network Deficiencies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607" y="304800"/>
            <a:ext cx="3979563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0000"/>
                </a:solidFill>
              </a:rPr>
              <a:t>Funding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South Bay Workforce Investment Board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Supervisor Mark Ridley-Thomas</a:t>
            </a:r>
          </a:p>
        </p:txBody>
      </p:sp>
    </p:spTree>
    <p:extLst>
      <p:ext uri="{BB962C8B-B14F-4D97-AF65-F5344CB8AC3E}">
        <p14:creationId xmlns:p14="http://schemas.microsoft.com/office/powerpoint/2010/main" val="246174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Situation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914400"/>
            <a:ext cx="4114800" cy="54864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000000"/>
                </a:solidFill>
              </a:rPr>
              <a:t>Applications development &amp; deployment vary greatly among the SB cities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000000"/>
                </a:solidFill>
              </a:rPr>
              <a:t>Many cities are purchasing less bandwidth than they actually need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000000"/>
                </a:solidFill>
              </a:rPr>
              <a:t>Cities are paying too much for what they are buying, Average costs were ~$4,000/</a:t>
            </a:r>
            <a:r>
              <a:rPr lang="en-US" sz="2600" dirty="0" err="1">
                <a:solidFill>
                  <a:srgbClr val="000000"/>
                </a:solidFill>
              </a:rPr>
              <a:t>mo</a:t>
            </a:r>
            <a:r>
              <a:rPr lang="en-US" sz="2600" dirty="0">
                <a:solidFill>
                  <a:srgbClr val="000000"/>
                </a:solidFill>
              </a:rPr>
              <a:t> for far less than one gigabit of bandwidth service.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000000"/>
                </a:solidFill>
              </a:rPr>
              <a:t>Demand will increase each year for the foreseeable future, making fiber optics an essential infrastructure component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911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9C197D-7F7C-4CAE-9304-9B8687620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Highlights 2016 - 2018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9D8CB5-786F-47D2-AACA-879F4A137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88398" y="341916"/>
            <a:ext cx="2331048" cy="314067"/>
          </a:xfrm>
        </p:spPr>
        <p:txBody>
          <a:bodyPr>
            <a:normAutofit/>
          </a:bodyPr>
          <a:lstStyle/>
          <a:p>
            <a:pPr algn="r" eaLnBrk="1" latinLnBrk="0" hangingPunct="1">
              <a:spcAft>
                <a:spcPts val="600"/>
              </a:spcAft>
            </a:pPr>
            <a:fld id="{E6947F01-832A-FB4C-8A06-01807F8D79C8}" type="datetime1">
              <a:rPr lang="en-US" sz="900">
                <a:solidFill>
                  <a:srgbClr val="898989"/>
                </a:solidFill>
              </a:rPr>
              <a:pPr algn="r" eaLnBrk="1" latinLnBrk="0" hangingPunct="1">
                <a:spcAft>
                  <a:spcPts val="600"/>
                </a:spcAft>
              </a:pPr>
              <a:t>1/25/2022</a:t>
            </a:fld>
            <a:endParaRPr lang="en-US" sz="900">
              <a:solidFill>
                <a:srgbClr val="898989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BD474-3932-47B8-89E0-3384A2AA2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0" y="655983"/>
            <a:ext cx="4127893" cy="5881786"/>
          </a:xfrm>
        </p:spPr>
        <p:txBody>
          <a:bodyPr anchor="ctr">
            <a:normAutofit fontScale="25000" lnSpcReduction="20000"/>
          </a:bodyPr>
          <a:lstStyle/>
          <a:p>
            <a:pPr marL="457200" lvl="1" indent="0">
              <a:lnSpc>
                <a:spcPct val="90000"/>
              </a:lnSpc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1200" dirty="0">
                <a:solidFill>
                  <a:srgbClr val="000000"/>
                </a:solidFill>
              </a:rPr>
              <a:t>2016</a:t>
            </a:r>
          </a:p>
          <a:p>
            <a:pPr lvl="2">
              <a:lnSpc>
                <a:spcPct val="90000"/>
              </a:lnSpc>
            </a:pPr>
            <a:r>
              <a:rPr lang="en-US" sz="11200" dirty="0">
                <a:solidFill>
                  <a:srgbClr val="000000"/>
                </a:solidFill>
              </a:rPr>
              <a:t>Kickoff meeting with IT &amp; Public Works Directors</a:t>
            </a:r>
          </a:p>
          <a:p>
            <a:pPr lvl="2">
              <a:lnSpc>
                <a:spcPct val="90000"/>
              </a:lnSpc>
            </a:pPr>
            <a:r>
              <a:rPr lang="en-US" sz="11200" dirty="0">
                <a:solidFill>
                  <a:srgbClr val="000000"/>
                </a:solidFill>
              </a:rPr>
              <a:t>Issue RFP for technical assistance, contract awarded to Magellan Advisors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1200" dirty="0">
                <a:solidFill>
                  <a:srgbClr val="000000"/>
                </a:solidFill>
              </a:rPr>
              <a:t>2017</a:t>
            </a:r>
          </a:p>
          <a:p>
            <a:pPr lvl="2">
              <a:lnSpc>
                <a:spcPct val="90000"/>
              </a:lnSpc>
            </a:pPr>
            <a:r>
              <a:rPr lang="en-US" sz="11200" dirty="0">
                <a:solidFill>
                  <a:srgbClr val="000000"/>
                </a:solidFill>
              </a:rPr>
              <a:t>Fiber Optic Master Plan delivered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1200" dirty="0">
                <a:solidFill>
                  <a:srgbClr val="000000"/>
                </a:solidFill>
              </a:rPr>
              <a:t>2018</a:t>
            </a:r>
          </a:p>
          <a:p>
            <a:pPr lvl="2">
              <a:lnSpc>
                <a:spcPct val="90000"/>
              </a:lnSpc>
            </a:pPr>
            <a:r>
              <a:rPr lang="en-US" sz="11200" dirty="0">
                <a:solidFill>
                  <a:srgbClr val="000000"/>
                </a:solidFill>
              </a:rPr>
              <a:t>RFP issued; 4 proposals received, 3 interviewed, negotiations begun with top ranked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3100" dirty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endParaRPr lang="en-US" sz="3100" dirty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endParaRPr lang="en-US" sz="2100" dirty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endParaRPr lang="en-US" sz="2100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736BA-1D70-4044-8F15-7A552918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52275" y="6223702"/>
            <a:ext cx="3967171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900">
                <a:solidFill>
                  <a:srgbClr val="898989"/>
                </a:solidFill>
              </a:rPr>
              <a:t>Confidential &amp; Proprietary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C010DF-3AB1-4976-B404-4D77F0D2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>
            <a:normAutofit/>
          </a:bodyPr>
          <a:lstStyle/>
          <a:p>
            <a:pPr eaLnBrk="1" latinLnBrk="0" hangingPunct="1">
              <a:spcAft>
                <a:spcPts val="600"/>
              </a:spcAft>
            </a:pPr>
            <a:fld id="{F0C94032-CD4C-4C25-B0C2-CEC720522D92}" type="slidenum">
              <a:rPr kumimoji="0" lang="en-US" sz="900">
                <a:solidFill>
                  <a:srgbClr val="898989"/>
                </a:solidFill>
              </a:rPr>
              <a:pPr eaLnBrk="1" latinLnBrk="0" hangingPunct="1">
                <a:spcAft>
                  <a:spcPts val="600"/>
                </a:spcAft>
              </a:pPr>
              <a:t>5</a:t>
            </a:fld>
            <a:endParaRPr kumimoji="0" 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7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579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14" y="643467"/>
            <a:ext cx="711957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7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2419" y="457200"/>
            <a:ext cx="3951981" cy="5715000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Top proposer completes pricing including laterals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52 buildings in initial build, including Beach Cities Health District &amp; UCLA Harbor General Hospital/LA BioMed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Negotiations with Metro regarding Measure M sub-regional funds for non-recurring (capital) costs.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Current status – most cities will be able to purchase 1 gig service (more than today) at about 50% of today’s market price</a:t>
            </a:r>
          </a:p>
        </p:txBody>
      </p:sp>
    </p:spTree>
    <p:extLst>
      <p:ext uri="{BB962C8B-B14F-4D97-AF65-F5344CB8AC3E}">
        <p14:creationId xmlns:p14="http://schemas.microsoft.com/office/powerpoint/2010/main" val="140547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1600201"/>
            <a:ext cx="3581400" cy="32135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Deployment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457200"/>
            <a:ext cx="4204093" cy="5575300"/>
          </a:xfrm>
        </p:spPr>
        <p:txBody>
          <a:bodyPr anchor="ctr">
            <a:normAutofit/>
          </a:bodyPr>
          <a:lstStyle/>
          <a:p>
            <a:r>
              <a:rPr lang="en-US" dirty="0"/>
              <a:t>Two tier program: </a:t>
            </a:r>
            <a:r>
              <a:rPr lang="en-US" dirty="0" err="1"/>
              <a:t>subregional</a:t>
            </a:r>
            <a:r>
              <a:rPr lang="en-US" dirty="0"/>
              <a:t> shared fiber ring &amp; laterals to local sites.  </a:t>
            </a:r>
          </a:p>
          <a:p>
            <a:r>
              <a:rPr lang="en-US" dirty="0">
                <a:solidFill>
                  <a:srgbClr val="000000"/>
                </a:solidFill>
              </a:rPr>
              <a:t>The backbone ring infrastructure can be used at city discretion for a build out to residences (</a:t>
            </a:r>
            <a:r>
              <a:rPr lang="en-US" sz="2800" dirty="0">
                <a:solidFill>
                  <a:srgbClr val="000000"/>
                </a:solidFill>
              </a:rPr>
              <a:t>Manhattan Beach</a:t>
            </a:r>
            <a:r>
              <a:rPr lang="en-US" dirty="0">
                <a:solidFill>
                  <a:srgbClr val="000000"/>
                </a:solidFill>
              </a:rPr>
              <a:t>) or commercial areas (</a:t>
            </a:r>
            <a:r>
              <a:rPr lang="en-US" sz="2800" dirty="0">
                <a:solidFill>
                  <a:srgbClr val="000000"/>
                </a:solidFill>
              </a:rPr>
              <a:t>Torrance</a:t>
            </a:r>
            <a:r>
              <a:rPr lang="en-US" dirty="0">
                <a:solidFill>
                  <a:srgbClr val="00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2354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Fiber Optics -- In Plain English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46" y="1675227"/>
            <a:ext cx="7354307" cy="439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94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9DC61302D1D74CAD722BB27121294A" ma:contentTypeVersion="17" ma:contentTypeDescription="Create a new document." ma:contentTypeScope="" ma:versionID="a6aaf7d29c921a8f7bd143bcbec45d81">
  <xsd:schema xmlns:xsd="http://www.w3.org/2001/XMLSchema" xmlns:xs="http://www.w3.org/2001/XMLSchema" xmlns:p="http://schemas.microsoft.com/office/2006/metadata/properties" xmlns:ns2="a84ccff9-cd46-4302-9a33-2974c8870cbb" xmlns:ns3="cbbd62b6-8947-4806-952c-2c234c1c93ea" targetNamespace="http://schemas.microsoft.com/office/2006/metadata/properties" ma:root="true" ma:fieldsID="1b7fb45ba84d2b60de2ce620a217d39b" ns2:_="" ns3:_="">
    <xsd:import namespace="a84ccff9-cd46-4302-9a33-2974c8870cbb"/>
    <xsd:import namespace="cbbd62b6-8947-4806-952c-2c234c1c93e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ccff9-cd46-4302-9a33-2974c8870c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6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d62b6-8947-4806-952c-2c234c1c93ea" elementFormDefault="qualified">
    <xsd:import namespace="http://schemas.microsoft.com/office/2006/documentManagement/types"/>
    <xsd:import namespace="http://schemas.microsoft.com/office/infopath/2007/PartnerControls"/>
    <xsd:element name="MigrationWizId" ma:index="10" nillable="true" ma:displayName="MigrationWizId" ma:internalName="MigrationWizId">
      <xsd:simpleType>
        <xsd:restriction base="dms:Text"/>
      </xsd:simpleType>
    </xsd:element>
    <xsd:element name="MigrationWizIdPermissions" ma:index="11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2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3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4" nillable="true" ma:displayName="MigrationWizIdSecurityGroups" ma:internalName="MigrationWizIdSecurityGroups">
      <xsd:simpleType>
        <xsd:restriction base="dms:Text"/>
      </xsd:simpleType>
    </xsd:element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0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1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cbbd62b6-8947-4806-952c-2c234c1c93ea" xsi:nil="true"/>
    <MigrationWizIdSecurityGroups xmlns="cbbd62b6-8947-4806-952c-2c234c1c93ea" xsi:nil="true"/>
    <MigrationWizIdPermissionLevels xmlns="cbbd62b6-8947-4806-952c-2c234c1c93ea" xsi:nil="true"/>
    <MigrationWizIdPermissions xmlns="cbbd62b6-8947-4806-952c-2c234c1c93ea" xsi:nil="true"/>
    <MigrationWizIdDocumentLibraryPermissions xmlns="cbbd62b6-8947-4806-952c-2c234c1c93e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5D1C98-174A-44AD-BADF-7C9188EDDE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4ccff9-cd46-4302-9a33-2974c8870cbb"/>
    <ds:schemaRef ds:uri="cbbd62b6-8947-4806-952c-2c234c1c93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84E150-E46D-4285-ACF6-00D552F64B8E}">
  <ds:schemaRefs>
    <ds:schemaRef ds:uri="http://purl.org/dc/dcmitype/"/>
    <ds:schemaRef ds:uri="http://purl.org/dc/terms/"/>
    <ds:schemaRef ds:uri="cbbd62b6-8947-4806-952c-2c234c1c93ea"/>
    <ds:schemaRef ds:uri="http://schemas.microsoft.com/office/2006/documentManagement/types"/>
    <ds:schemaRef ds:uri="http://purl.org/dc/elements/1.1/"/>
    <ds:schemaRef ds:uri="a84ccff9-cd46-4302-9a33-2974c8870cbb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906B67-D4B6-47C2-8EC7-B6E493A079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1128</Words>
  <Application>Microsoft Office PowerPoint</Application>
  <PresentationFormat>On-screen Show (4:3)</PresentationFormat>
  <Paragraphs>123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South Bay Cities Council of Governments  Regional Broadband Initiative  </vt:lpstr>
      <vt:lpstr>Spring, 2016  Wake Up Call</vt:lpstr>
      <vt:lpstr>Process to Address Network Deficiencies</vt:lpstr>
      <vt:lpstr>Situation </vt:lpstr>
      <vt:lpstr>Highlights 2016 - 2018</vt:lpstr>
      <vt:lpstr>PowerPoint Presentation</vt:lpstr>
      <vt:lpstr>2019</vt:lpstr>
      <vt:lpstr>Deployment Opportunities</vt:lpstr>
      <vt:lpstr>Fiber Optics -- In Plain English</vt:lpstr>
      <vt:lpstr>About Fiber Optics- The Basic Infrastructure for the 21st Century</vt:lpstr>
      <vt:lpstr>Dollars and Sense</vt:lpstr>
      <vt:lpstr>Using all that bandwidth</vt:lpstr>
      <vt:lpstr>Why Measure M?</vt:lpstr>
      <vt:lpstr>Transmission of Place –  The Trip Not Taken</vt:lpstr>
      <vt:lpstr>Why Collaborate?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Bay Cities Council of Governments  Regional Broadband Initiative</dc:title>
  <dc:creator>Jacki Bacharach</dc:creator>
  <cp:lastModifiedBy>SGVCOG</cp:lastModifiedBy>
  <cp:revision>13</cp:revision>
  <dcterms:created xsi:type="dcterms:W3CDTF">2019-03-11T16:37:22Z</dcterms:created>
  <dcterms:modified xsi:type="dcterms:W3CDTF">2022-01-26T01:26:31Z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0x010100B09DC61302D1D74CAD722BB27121294A</vt:lpwstr>
  </property>
</Properties>
</file>