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437" r:id="rId2"/>
    <p:sldId id="287" r:id="rId3"/>
    <p:sldId id="438" r:id="rId4"/>
    <p:sldId id="439" r:id="rId5"/>
    <p:sldId id="301" r:id="rId6"/>
    <p:sldId id="457" r:id="rId7"/>
    <p:sldId id="456" r:id="rId8"/>
    <p:sldId id="455" r:id="rId9"/>
    <p:sldId id="442" r:id="rId10"/>
    <p:sldId id="458" r:id="rId11"/>
    <p:sldId id="454" r:id="rId12"/>
    <p:sldId id="449" r:id="rId13"/>
    <p:sldId id="450" r:id="rId14"/>
    <p:sldId id="453" r:id="rId15"/>
    <p:sldId id="445" r:id="rId16"/>
    <p:sldId id="441" r:id="rId17"/>
    <p:sldId id="402"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648" userDrawn="1">
          <p15:clr>
            <a:srgbClr val="A4A3A4"/>
          </p15:clr>
        </p15:guide>
        <p15:guide id="4" pos="7032" userDrawn="1">
          <p15:clr>
            <a:srgbClr val="A4A3A4"/>
          </p15:clr>
        </p15:guide>
        <p15:guide id="5" orient="horz" pos="3888" userDrawn="1">
          <p15:clr>
            <a:srgbClr val="A4A3A4"/>
          </p15:clr>
        </p15:guide>
        <p15:guide id="6" orient="horz" pos="432" userDrawn="1">
          <p15:clr>
            <a:srgbClr val="A4A3A4"/>
          </p15:clr>
        </p15:guide>
        <p15:guide id="7" orient="horz" pos="1272" userDrawn="1">
          <p15:clr>
            <a:srgbClr val="A4A3A4"/>
          </p15:clr>
        </p15:guide>
        <p15:guide id="8" orient="horz" pos="1584" userDrawn="1">
          <p15:clr>
            <a:srgbClr val="A4A3A4"/>
          </p15:clr>
        </p15:guide>
        <p15:guide id="9" pos="960" userDrawn="1">
          <p15:clr>
            <a:srgbClr val="A4A3A4"/>
          </p15:clr>
        </p15:guide>
        <p15:guide id="10" orient="horz" pos="3648" userDrawn="1">
          <p15:clr>
            <a:srgbClr val="A4A3A4"/>
          </p15:clr>
        </p15:guide>
        <p15:guide id="11" pos="672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 Miskey" initials="A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F"/>
    <a:srgbClr val="F47B20"/>
    <a:srgbClr val="333639"/>
    <a:srgbClr val="996633"/>
    <a:srgbClr val="593D2B"/>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49" autoAdjust="0"/>
    <p:restoredTop sz="94707" autoAdjust="0"/>
  </p:normalViewPr>
  <p:slideViewPr>
    <p:cSldViewPr snapToGrid="0" snapToObjects="1" showGuides="1">
      <p:cViewPr varScale="1">
        <p:scale>
          <a:sx n="97" d="100"/>
          <a:sy n="97" d="100"/>
        </p:scale>
        <p:origin x="84" y="162"/>
      </p:cViewPr>
      <p:guideLst>
        <p:guide orient="horz" pos="2160"/>
        <p:guide pos="3840"/>
        <p:guide pos="648"/>
        <p:guide pos="7032"/>
        <p:guide orient="horz" pos="3888"/>
        <p:guide orient="horz" pos="432"/>
        <p:guide orient="horz" pos="1272"/>
        <p:guide orient="horz" pos="1584"/>
        <p:guide pos="960"/>
        <p:guide orient="horz" pos="3648"/>
        <p:guide pos="672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5" d="100"/>
          <a:sy n="85" d="100"/>
        </p:scale>
        <p:origin x="-378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3-21T12:13:56.627" idx="1">
    <p:pos x="10" y="10"/>
    <p:text>after this could we add the new page in the AR on ending homelessness?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9-03-21T12:12:12.264" idx="2">
    <p:pos x="6707" y="1248"/>
    <p:text>Could I get this corrected (LA number)</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9C59696-C1AE-4118-8703-5FA64FDEC5E4}" type="datetimeFigureOut">
              <a:rPr lang="en-US" smtClean="0"/>
              <a:t>1/25/2022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2330082-9B3D-4712-B63A-D2E26F397B55}" type="slidenum">
              <a:rPr lang="en-US" smtClean="0"/>
              <a:t>‹#›</a:t>
            </a:fld>
            <a:endParaRPr lang="en-US"/>
          </a:p>
        </p:txBody>
      </p:sp>
    </p:spTree>
    <p:extLst>
      <p:ext uri="{BB962C8B-B14F-4D97-AF65-F5344CB8AC3E}">
        <p14:creationId xmlns:p14="http://schemas.microsoft.com/office/powerpoint/2010/main" val="1661336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FB64F44-63C3-4F9C-B932-DA6182F56DC7}" type="datetimeFigureOut">
              <a:rPr lang="en-US" smtClean="0"/>
              <a:t>1/25/2022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C267D3A-53C5-436C-98E7-077C76BAA4B2}" type="slidenum">
              <a:rPr lang="en-US" smtClean="0"/>
              <a:t>‹#›</a:t>
            </a:fld>
            <a:endParaRPr lang="en-US"/>
          </a:p>
        </p:txBody>
      </p:sp>
    </p:spTree>
    <p:extLst>
      <p:ext uri="{BB962C8B-B14F-4D97-AF65-F5344CB8AC3E}">
        <p14:creationId xmlns:p14="http://schemas.microsoft.com/office/powerpoint/2010/main" val="1698407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406400" y="693738"/>
            <a:ext cx="6197600" cy="3486150"/>
          </a:xfrm>
          <a:ln/>
        </p:spPr>
      </p:sp>
      <p:sp>
        <p:nvSpPr>
          <p:cNvPr id="23554" name="Rectangle 3"/>
          <p:cNvSpPr>
            <a:spLocks noGrp="1" noChangeArrowheads="1"/>
          </p:cNvSpPr>
          <p:nvPr>
            <p:ph type="body" idx="1"/>
          </p:nvPr>
        </p:nvSpPr>
        <p:spPr>
          <a:noFill/>
          <a:ln/>
        </p:spPr>
        <p:txBody>
          <a:bodyPr/>
          <a:lstStyle/>
          <a:p>
            <a:pPr>
              <a:spcBef>
                <a:spcPct val="0"/>
              </a:spcBef>
              <a:spcAft>
                <a:spcPct val="40000"/>
              </a:spcAft>
              <a:buFontTx/>
              <a:buNone/>
            </a:pPr>
            <a:r>
              <a:rPr lang="en-US" sz="1300" dirty="0">
                <a:latin typeface="+mj-lt"/>
              </a:rPr>
              <a:t>To help individuals and families rebuild their lives and end homelessness. As the San Gabriel Valley’s largest, most comprehensive homeless service agency assisting homeless and very low-income adults and families, Union Station has helped thousands of people find and retain housing, and reclaim a sense of belonging in our community. To begin today, I’d like to show you some of our highlights along the way, starting back in 1973.</a:t>
            </a:r>
            <a:endParaRPr lang="en-US" sz="1000" dirty="0">
              <a:latin typeface="+mj-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267D3A-53C5-436C-98E7-077C76BAA4B2}" type="slidenum">
              <a:rPr lang="en-US" smtClean="0"/>
              <a:t>2</a:t>
            </a:fld>
            <a:endParaRPr lang="en-US"/>
          </a:p>
        </p:txBody>
      </p:sp>
    </p:spTree>
    <p:extLst>
      <p:ext uri="{BB962C8B-B14F-4D97-AF65-F5344CB8AC3E}">
        <p14:creationId xmlns:p14="http://schemas.microsoft.com/office/powerpoint/2010/main" val="2266975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406400" y="693738"/>
            <a:ext cx="6197600" cy="3486150"/>
          </a:xfrm>
          <a:ln/>
        </p:spPr>
      </p:sp>
      <p:sp>
        <p:nvSpPr>
          <p:cNvPr id="25602" name="Rectangle 3"/>
          <p:cNvSpPr>
            <a:spLocks noGrp="1" noChangeArrowheads="1"/>
          </p:cNvSpPr>
          <p:nvPr>
            <p:ph type="body" idx="1"/>
          </p:nvPr>
        </p:nvSpPr>
        <p:spPr>
          <a:noFill/>
          <a:ln/>
        </p:spPr>
        <p:txBody>
          <a:bodyPr/>
          <a:lstStyle/>
          <a:p>
            <a:r>
              <a:rPr lang="en-US" sz="1300" dirty="0">
                <a:latin typeface="+mj-lt"/>
                <a:ea typeface="Times New Roman" pitchFamily="18" charset="0"/>
                <a:cs typeface="Tahoma" pitchFamily="34" charset="0"/>
              </a:rPr>
              <a:t>In 2014, Union Station was chosen to serve as the lead agency for the Coordinated Entry System in the San Gabriel Valley, working with over 60 agencies in the area to match individual needs to available services throughout the region.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xfrm>
            <a:off x="406400" y="693738"/>
            <a:ext cx="6197600" cy="3486150"/>
          </a:xfrm>
          <a:ln/>
        </p:spPr>
      </p:sp>
      <p:sp>
        <p:nvSpPr>
          <p:cNvPr id="21506" name="Rectangle 3"/>
          <p:cNvSpPr>
            <a:spLocks noGrp="1" noChangeArrowheads="1"/>
          </p:cNvSpPr>
          <p:nvPr>
            <p:ph type="body" idx="1"/>
          </p:nvPr>
        </p:nvSpPr>
        <p:spPr>
          <a:noFill/>
          <a:ln/>
        </p:spPr>
        <p:txBody>
          <a:bodyPr/>
          <a:lstStyle/>
          <a:p>
            <a:pPr>
              <a:spcBef>
                <a:spcPct val="0"/>
              </a:spcBef>
              <a:spcAft>
                <a:spcPct val="40000"/>
              </a:spcAft>
              <a:buFontTx/>
              <a:buNone/>
            </a:pPr>
            <a:r>
              <a:rPr lang="en-US" sz="1300" dirty="0">
                <a:latin typeface="+mj-lt"/>
              </a:rPr>
              <a:t>First, let’s start with a basic question: what is homelessness? </a:t>
            </a:r>
          </a:p>
          <a:p>
            <a:pPr>
              <a:spcBef>
                <a:spcPct val="0"/>
              </a:spcBef>
              <a:spcAft>
                <a:spcPct val="40000"/>
              </a:spcAft>
              <a:buFontTx/>
              <a:buNone/>
            </a:pPr>
            <a:r>
              <a:rPr lang="en-US" sz="1300" dirty="0">
                <a:latin typeface="+mj-lt"/>
              </a:rPr>
              <a:t>Homelessness is generally defined as "lacking a fixed, regular, and adequate night-time residence.“</a:t>
            </a:r>
          </a:p>
          <a:p>
            <a:pPr>
              <a:spcBef>
                <a:spcPct val="0"/>
              </a:spcBef>
              <a:spcAft>
                <a:spcPct val="40000"/>
              </a:spcAft>
              <a:buFontTx/>
              <a:buNone/>
            </a:pPr>
            <a:r>
              <a:rPr lang="en-US" sz="1300" dirty="0">
                <a:latin typeface="+mj-lt"/>
              </a:rPr>
              <a:t>Fixed, meaning immovable, or, for example, not a tent or vehicle</a:t>
            </a:r>
          </a:p>
          <a:p>
            <a:pPr>
              <a:spcBef>
                <a:spcPct val="0"/>
              </a:spcBef>
              <a:spcAft>
                <a:spcPct val="40000"/>
              </a:spcAft>
              <a:buFontTx/>
              <a:buNone/>
            </a:pPr>
            <a:r>
              <a:rPr lang="en-US" sz="1300" dirty="0">
                <a:latin typeface="+mj-lt"/>
              </a:rPr>
              <a:t>Regular, meaning able to be counted upon, so not a shelter, housing of friends or family, or other temporary dwelling space</a:t>
            </a:r>
          </a:p>
          <a:p>
            <a:pPr>
              <a:spcBef>
                <a:spcPct val="0"/>
              </a:spcBef>
              <a:spcAft>
                <a:spcPct val="40000"/>
              </a:spcAft>
              <a:buFontTx/>
              <a:buNone/>
            </a:pPr>
            <a:r>
              <a:rPr lang="en-US" sz="1300" dirty="0">
                <a:latin typeface="+mj-lt"/>
              </a:rPr>
              <a:t>Adequate, meaning suited to the needs of the individual or family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267D3A-53C5-436C-98E7-077C76BAA4B2}" type="slidenum">
              <a:rPr lang="en-US" smtClean="0"/>
              <a:t>5</a:t>
            </a:fld>
            <a:endParaRPr lang="en-US"/>
          </a:p>
        </p:txBody>
      </p:sp>
    </p:spTree>
    <p:extLst>
      <p:ext uri="{BB962C8B-B14F-4D97-AF65-F5344CB8AC3E}">
        <p14:creationId xmlns:p14="http://schemas.microsoft.com/office/powerpoint/2010/main" val="1794918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267D3A-53C5-436C-98E7-077C76BAA4B2}" type="slidenum">
              <a:rPr lang="en-US" smtClean="0"/>
              <a:t>8</a:t>
            </a:fld>
            <a:endParaRPr lang="en-US"/>
          </a:p>
        </p:txBody>
      </p:sp>
    </p:spTree>
    <p:extLst>
      <p:ext uri="{BB962C8B-B14F-4D97-AF65-F5344CB8AC3E}">
        <p14:creationId xmlns:p14="http://schemas.microsoft.com/office/powerpoint/2010/main" val="1794918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267D3A-53C5-436C-98E7-077C76BAA4B2}" type="slidenum">
              <a:rPr lang="en-US" smtClean="0"/>
              <a:t>11</a:t>
            </a:fld>
            <a:endParaRPr lang="en-US"/>
          </a:p>
        </p:txBody>
      </p:sp>
    </p:spTree>
    <p:extLst>
      <p:ext uri="{BB962C8B-B14F-4D97-AF65-F5344CB8AC3E}">
        <p14:creationId xmlns:p14="http://schemas.microsoft.com/office/powerpoint/2010/main" val="1794918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267D3A-53C5-436C-98E7-077C76BAA4B2}" type="slidenum">
              <a:rPr lang="en-US" smtClean="0"/>
              <a:t>16</a:t>
            </a:fld>
            <a:endParaRPr lang="en-US"/>
          </a:p>
        </p:txBody>
      </p:sp>
    </p:spTree>
    <p:extLst>
      <p:ext uri="{BB962C8B-B14F-4D97-AF65-F5344CB8AC3E}">
        <p14:creationId xmlns:p14="http://schemas.microsoft.com/office/powerpoint/2010/main" val="1794918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267D3A-53C5-436C-98E7-077C76BAA4B2}" type="slidenum">
              <a:rPr lang="en-US" smtClean="0"/>
              <a:t>17</a:t>
            </a:fld>
            <a:endParaRPr lang="en-US"/>
          </a:p>
        </p:txBody>
      </p:sp>
    </p:spTree>
    <p:extLst>
      <p:ext uri="{BB962C8B-B14F-4D97-AF65-F5344CB8AC3E}">
        <p14:creationId xmlns:p14="http://schemas.microsoft.com/office/powerpoint/2010/main" val="1365944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www.unionstationhs.org</a:t>
            </a:r>
          </a:p>
        </p:txBody>
      </p:sp>
      <p:sp>
        <p:nvSpPr>
          <p:cNvPr id="6" name="Slide Number Placeholder 5"/>
          <p:cNvSpPr>
            <a:spLocks noGrp="1"/>
          </p:cNvSpPr>
          <p:nvPr>
            <p:ph type="sldNum" sz="quarter" idx="12"/>
          </p:nvPr>
        </p:nvSpPr>
        <p:spPr/>
        <p:txBody>
          <a:bodyPr/>
          <a:lstStyle/>
          <a:p>
            <a:fld id="{A2912448-FEEC-49E8-9588-2DF1F90D57C2}" type="slidenum">
              <a:rPr lang="en-US" smtClean="0"/>
              <a:t>‹#›</a:t>
            </a:fld>
            <a:endParaRPr lang="en-US"/>
          </a:p>
        </p:txBody>
      </p:sp>
    </p:spTree>
    <p:extLst>
      <p:ext uri="{BB962C8B-B14F-4D97-AF65-F5344CB8AC3E}">
        <p14:creationId xmlns:p14="http://schemas.microsoft.com/office/powerpoint/2010/main" val="3600663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Work #6">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3" name="Picture Placeholder 2"/>
          <p:cNvSpPr>
            <a:spLocks noGrp="1"/>
          </p:cNvSpPr>
          <p:nvPr>
            <p:ph type="pic" sz="quarter" idx="13"/>
          </p:nvPr>
        </p:nvSpPr>
        <p:spPr>
          <a:xfrm>
            <a:off x="6523038" y="2514600"/>
            <a:ext cx="2286000" cy="1600200"/>
          </a:xfrm>
          <a:prstGeom prst="rect">
            <a:avLst/>
          </a:prstGeom>
          <a:solidFill>
            <a:schemeClr val="accent6">
              <a:lumMod val="50000"/>
            </a:schemeClr>
          </a:solidFill>
        </p:spPr>
        <p:txBody>
          <a:bodyPr/>
          <a:lstStyle>
            <a:lvl1pPr marL="0" indent="0">
              <a:buNone/>
              <a:defRPr sz="1000"/>
            </a:lvl1pPr>
          </a:lstStyle>
          <a:p>
            <a:endParaRPr lang="en-US"/>
          </a:p>
        </p:txBody>
      </p:sp>
      <p:sp>
        <p:nvSpPr>
          <p:cNvPr id="14" name="Picture Placeholder 2"/>
          <p:cNvSpPr>
            <a:spLocks noGrp="1"/>
          </p:cNvSpPr>
          <p:nvPr>
            <p:ph type="pic" sz="quarter" idx="14"/>
          </p:nvPr>
        </p:nvSpPr>
        <p:spPr>
          <a:xfrm>
            <a:off x="8877300" y="2514600"/>
            <a:ext cx="2286000" cy="1600200"/>
          </a:xfrm>
          <a:prstGeom prst="rect">
            <a:avLst/>
          </a:prstGeom>
          <a:solidFill>
            <a:schemeClr val="accent6">
              <a:lumMod val="50000"/>
            </a:schemeClr>
          </a:solidFill>
        </p:spPr>
        <p:txBody>
          <a:bodyPr/>
          <a:lstStyle>
            <a:lvl1pPr marL="0" indent="0">
              <a:buNone/>
              <a:defRPr sz="1000"/>
            </a:lvl1pPr>
          </a:lstStyle>
          <a:p>
            <a:endParaRPr lang="en-US"/>
          </a:p>
        </p:txBody>
      </p:sp>
      <p:sp>
        <p:nvSpPr>
          <p:cNvPr id="15" name="Picture Placeholder 2"/>
          <p:cNvSpPr>
            <a:spLocks noGrp="1"/>
          </p:cNvSpPr>
          <p:nvPr>
            <p:ph type="pic" sz="quarter" idx="15"/>
          </p:nvPr>
        </p:nvSpPr>
        <p:spPr>
          <a:xfrm>
            <a:off x="8877300" y="4191000"/>
            <a:ext cx="2286000" cy="1600200"/>
          </a:xfrm>
          <a:prstGeom prst="rect">
            <a:avLst/>
          </a:prstGeom>
          <a:solidFill>
            <a:schemeClr val="accent6">
              <a:lumMod val="50000"/>
            </a:schemeClr>
          </a:solidFill>
        </p:spPr>
        <p:txBody>
          <a:bodyPr/>
          <a:lstStyle>
            <a:lvl1pPr marL="0" indent="0">
              <a:buNone/>
              <a:defRPr sz="1000"/>
            </a:lvl1pPr>
          </a:lstStyle>
          <a:p>
            <a:endParaRPr lang="en-US"/>
          </a:p>
        </p:txBody>
      </p:sp>
      <p:sp>
        <p:nvSpPr>
          <p:cNvPr id="16" name="Picture Placeholder 2"/>
          <p:cNvSpPr>
            <a:spLocks noGrp="1"/>
          </p:cNvSpPr>
          <p:nvPr>
            <p:ph type="pic" sz="quarter" idx="16"/>
          </p:nvPr>
        </p:nvSpPr>
        <p:spPr>
          <a:xfrm>
            <a:off x="6523038" y="4191000"/>
            <a:ext cx="2286000" cy="1600200"/>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523934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Work #7">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4" name="Rounded Rectangle 3"/>
          <p:cNvSpPr/>
          <p:nvPr userDrawn="1"/>
        </p:nvSpPr>
        <p:spPr>
          <a:xfrm>
            <a:off x="2413589" y="2520359"/>
            <a:ext cx="3572541" cy="1481328"/>
          </a:xfrm>
          <a:prstGeom prst="roundRect">
            <a:avLst>
              <a:gd name="adj" fmla="val 3747"/>
            </a:avLst>
          </a:prstGeom>
          <a:solidFill>
            <a:srgbClr val="F4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userDrawn="1"/>
        </p:nvSpPr>
        <p:spPr>
          <a:xfrm>
            <a:off x="2413589" y="4309872"/>
            <a:ext cx="3572541" cy="1481328"/>
          </a:xfrm>
          <a:prstGeom prst="roundRect">
            <a:avLst>
              <a:gd name="adj" fmla="val 374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userDrawn="1"/>
        </p:nvSpPr>
        <p:spPr>
          <a:xfrm>
            <a:off x="7590759" y="4309872"/>
            <a:ext cx="3572541" cy="1481328"/>
          </a:xfrm>
          <a:prstGeom prst="roundRect">
            <a:avLst>
              <a:gd name="adj" fmla="val 3747"/>
            </a:avLst>
          </a:prstGeom>
          <a:solidFill>
            <a:srgbClr val="F4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7590759" y="2520359"/>
            <a:ext cx="3572541" cy="1481328"/>
          </a:xfrm>
          <a:prstGeom prst="roundRect">
            <a:avLst>
              <a:gd name="adj" fmla="val 374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p:cNvSpPr>
            <a:spLocks noGrp="1"/>
          </p:cNvSpPr>
          <p:nvPr>
            <p:ph type="pic" sz="quarter" idx="14"/>
          </p:nvPr>
        </p:nvSpPr>
        <p:spPr>
          <a:xfrm>
            <a:off x="1028700" y="2525233"/>
            <a:ext cx="1475709" cy="1475709"/>
          </a:xfrm>
          <a:prstGeom prst="roundRect">
            <a:avLst>
              <a:gd name="adj" fmla="val 3179"/>
            </a:avLst>
          </a:prstGeom>
          <a:solidFill>
            <a:schemeClr val="accent6">
              <a:lumMod val="50000"/>
            </a:schemeClr>
          </a:solidFill>
        </p:spPr>
        <p:txBody>
          <a:bodyPr/>
          <a:lstStyle>
            <a:lvl1pPr marL="0" indent="0">
              <a:buNone/>
              <a:defRPr sz="1000"/>
            </a:lvl1pPr>
          </a:lstStyle>
          <a:p>
            <a:endParaRPr lang="en-US"/>
          </a:p>
        </p:txBody>
      </p:sp>
      <p:sp>
        <p:nvSpPr>
          <p:cNvPr id="15" name="Picture Placeholder 2"/>
          <p:cNvSpPr>
            <a:spLocks noGrp="1"/>
          </p:cNvSpPr>
          <p:nvPr>
            <p:ph type="pic" sz="quarter" idx="15"/>
          </p:nvPr>
        </p:nvSpPr>
        <p:spPr>
          <a:xfrm>
            <a:off x="6210744" y="2519614"/>
            <a:ext cx="1475709" cy="1475709"/>
          </a:xfrm>
          <a:prstGeom prst="roundRect">
            <a:avLst>
              <a:gd name="adj" fmla="val 3179"/>
            </a:avLst>
          </a:prstGeom>
          <a:solidFill>
            <a:schemeClr val="accent6">
              <a:lumMod val="50000"/>
            </a:schemeClr>
          </a:solidFill>
        </p:spPr>
        <p:txBody>
          <a:bodyPr/>
          <a:lstStyle>
            <a:lvl1pPr marL="0" indent="0">
              <a:buNone/>
              <a:defRPr sz="1000"/>
            </a:lvl1pPr>
          </a:lstStyle>
          <a:p>
            <a:endParaRPr lang="en-US"/>
          </a:p>
        </p:txBody>
      </p:sp>
      <p:sp>
        <p:nvSpPr>
          <p:cNvPr id="16" name="Picture Placeholder 2"/>
          <p:cNvSpPr>
            <a:spLocks noGrp="1"/>
          </p:cNvSpPr>
          <p:nvPr>
            <p:ph type="pic" sz="quarter" idx="16"/>
          </p:nvPr>
        </p:nvSpPr>
        <p:spPr>
          <a:xfrm>
            <a:off x="1028700" y="4314746"/>
            <a:ext cx="1475709" cy="1475709"/>
          </a:xfrm>
          <a:prstGeom prst="roundRect">
            <a:avLst>
              <a:gd name="adj" fmla="val 3179"/>
            </a:avLst>
          </a:prstGeom>
          <a:solidFill>
            <a:schemeClr val="accent6">
              <a:lumMod val="50000"/>
            </a:schemeClr>
          </a:solidFill>
        </p:spPr>
        <p:txBody>
          <a:bodyPr/>
          <a:lstStyle>
            <a:lvl1pPr marL="0" indent="0">
              <a:buNone/>
              <a:defRPr sz="1000"/>
            </a:lvl1pPr>
          </a:lstStyle>
          <a:p>
            <a:endParaRPr lang="en-US"/>
          </a:p>
        </p:txBody>
      </p:sp>
      <p:sp>
        <p:nvSpPr>
          <p:cNvPr id="17" name="Picture Placeholder 2"/>
          <p:cNvSpPr>
            <a:spLocks noGrp="1"/>
          </p:cNvSpPr>
          <p:nvPr>
            <p:ph type="pic" sz="quarter" idx="17"/>
          </p:nvPr>
        </p:nvSpPr>
        <p:spPr>
          <a:xfrm>
            <a:off x="6210744" y="4314746"/>
            <a:ext cx="1475709" cy="1475709"/>
          </a:xfrm>
          <a:prstGeom prst="roundRect">
            <a:avLst>
              <a:gd name="adj" fmla="val 3179"/>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2705048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ingle #1">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3" name="Picture Placeholder 2"/>
          <p:cNvSpPr>
            <a:spLocks noGrp="1"/>
          </p:cNvSpPr>
          <p:nvPr>
            <p:ph type="pic" sz="quarter" idx="13"/>
          </p:nvPr>
        </p:nvSpPr>
        <p:spPr>
          <a:xfrm>
            <a:off x="0" y="0"/>
            <a:ext cx="5187950" cy="6858000"/>
          </a:xfrm>
          <a:prstGeom prst="rect">
            <a:avLst/>
          </a:prstGeom>
          <a:solidFill>
            <a:schemeClr val="accent6">
              <a:lumMod val="50000"/>
            </a:schemeClr>
          </a:solidFill>
        </p:spPr>
        <p:txBody>
          <a:bodyPr/>
          <a:lstStyle>
            <a:lvl1pPr marL="0" indent="0">
              <a:buNone/>
              <a:defRPr sz="1000"/>
            </a:lvl1pPr>
          </a:lstStyle>
          <a:p>
            <a:endParaRPr lang="en-US"/>
          </a:p>
        </p:txBody>
      </p:sp>
      <p:sp>
        <p:nvSpPr>
          <p:cNvPr id="10" name="Picture Placeholder 2"/>
          <p:cNvSpPr>
            <a:spLocks noGrp="1"/>
          </p:cNvSpPr>
          <p:nvPr>
            <p:ph type="pic" sz="quarter" idx="14"/>
          </p:nvPr>
        </p:nvSpPr>
        <p:spPr>
          <a:xfrm>
            <a:off x="4607149" y="2519474"/>
            <a:ext cx="1475709" cy="1475709"/>
          </a:xfrm>
          <a:prstGeom prst="roundRect">
            <a:avLst>
              <a:gd name="adj" fmla="val 3179"/>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019406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Full Imag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5" name="Picture Placeholder 2"/>
          <p:cNvSpPr>
            <a:spLocks noGrp="1"/>
          </p:cNvSpPr>
          <p:nvPr>
            <p:ph type="pic" sz="quarter" idx="13"/>
          </p:nvPr>
        </p:nvSpPr>
        <p:spPr>
          <a:xfrm>
            <a:off x="0" y="0"/>
            <a:ext cx="12192000" cy="4730750"/>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463951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3" name="Picture Placeholder 2"/>
          <p:cNvSpPr>
            <a:spLocks noGrp="1"/>
          </p:cNvSpPr>
          <p:nvPr>
            <p:ph type="pic" sz="quarter" idx="13"/>
          </p:nvPr>
        </p:nvSpPr>
        <p:spPr>
          <a:xfrm>
            <a:off x="1042988" y="2532062"/>
            <a:ext cx="2468562" cy="3273425"/>
          </a:xfrm>
          <a:prstGeom prst="roundRect">
            <a:avLst>
              <a:gd name="adj" fmla="val 2191"/>
            </a:avLst>
          </a:prstGeom>
          <a:solidFill>
            <a:schemeClr val="accent6">
              <a:lumMod val="50000"/>
            </a:schemeClr>
          </a:solidFill>
        </p:spPr>
        <p:txBody>
          <a:bodyPr/>
          <a:lstStyle>
            <a:lvl1pPr marL="0" indent="0">
              <a:buNone/>
              <a:defRPr sz="1000"/>
            </a:lvl1pPr>
          </a:lstStyle>
          <a:p>
            <a:endParaRPr lang="en-US"/>
          </a:p>
        </p:txBody>
      </p:sp>
      <p:sp>
        <p:nvSpPr>
          <p:cNvPr id="10" name="Picture Placeholder 2"/>
          <p:cNvSpPr>
            <a:spLocks noGrp="1"/>
          </p:cNvSpPr>
          <p:nvPr>
            <p:ph type="pic" sz="quarter" idx="14"/>
          </p:nvPr>
        </p:nvSpPr>
        <p:spPr>
          <a:xfrm>
            <a:off x="3594100" y="2532062"/>
            <a:ext cx="2468562" cy="3273425"/>
          </a:xfrm>
          <a:prstGeom prst="roundRect">
            <a:avLst>
              <a:gd name="adj" fmla="val 2191"/>
            </a:avLst>
          </a:prstGeom>
          <a:solidFill>
            <a:schemeClr val="accent6">
              <a:lumMod val="50000"/>
            </a:schemeClr>
          </a:solidFill>
        </p:spPr>
        <p:txBody>
          <a:bodyPr/>
          <a:lstStyle>
            <a:lvl1pPr marL="0" indent="0">
              <a:buNone/>
              <a:defRPr sz="1000"/>
            </a:lvl1pPr>
          </a:lstStyle>
          <a:p>
            <a:endParaRPr lang="en-US"/>
          </a:p>
        </p:txBody>
      </p:sp>
      <p:sp>
        <p:nvSpPr>
          <p:cNvPr id="11" name="Picture Placeholder 2"/>
          <p:cNvSpPr>
            <a:spLocks noGrp="1"/>
          </p:cNvSpPr>
          <p:nvPr>
            <p:ph type="pic" sz="quarter" idx="15"/>
          </p:nvPr>
        </p:nvSpPr>
        <p:spPr>
          <a:xfrm>
            <a:off x="6145212" y="2532062"/>
            <a:ext cx="2468562" cy="3273425"/>
          </a:xfrm>
          <a:prstGeom prst="roundRect">
            <a:avLst>
              <a:gd name="adj" fmla="val 2191"/>
            </a:avLst>
          </a:prstGeom>
          <a:solidFill>
            <a:schemeClr val="accent6">
              <a:lumMod val="50000"/>
            </a:schemeClr>
          </a:solidFill>
        </p:spPr>
        <p:txBody>
          <a:bodyPr/>
          <a:lstStyle>
            <a:lvl1pPr marL="0" indent="0">
              <a:buNone/>
              <a:defRPr sz="1000"/>
            </a:lvl1pPr>
          </a:lstStyle>
          <a:p>
            <a:endParaRPr lang="en-US"/>
          </a:p>
        </p:txBody>
      </p:sp>
      <p:sp>
        <p:nvSpPr>
          <p:cNvPr id="12" name="Picture Placeholder 2"/>
          <p:cNvSpPr>
            <a:spLocks noGrp="1"/>
          </p:cNvSpPr>
          <p:nvPr>
            <p:ph type="pic" sz="quarter" idx="16"/>
          </p:nvPr>
        </p:nvSpPr>
        <p:spPr>
          <a:xfrm>
            <a:off x="8696323" y="2532062"/>
            <a:ext cx="2468562" cy="3273425"/>
          </a:xfrm>
          <a:prstGeom prst="roundRect">
            <a:avLst>
              <a:gd name="adj" fmla="val 2191"/>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498208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3" name="Picture Placeholder 2"/>
          <p:cNvSpPr>
            <a:spLocks noGrp="1"/>
          </p:cNvSpPr>
          <p:nvPr>
            <p:ph type="pic" sz="quarter" idx="13"/>
          </p:nvPr>
        </p:nvSpPr>
        <p:spPr>
          <a:xfrm>
            <a:off x="1024318" y="2513013"/>
            <a:ext cx="2295144" cy="2295144"/>
          </a:xfrm>
          <a:prstGeom prst="ellipse">
            <a:avLst/>
          </a:prstGeom>
          <a:solidFill>
            <a:schemeClr val="accent6">
              <a:lumMod val="50000"/>
            </a:schemeClr>
          </a:solidFill>
        </p:spPr>
        <p:txBody>
          <a:bodyPr/>
          <a:lstStyle>
            <a:lvl1pPr marL="0" indent="0">
              <a:buNone/>
              <a:defRPr sz="1000"/>
            </a:lvl1pPr>
          </a:lstStyle>
          <a:p>
            <a:endParaRPr lang="en-US"/>
          </a:p>
        </p:txBody>
      </p:sp>
      <p:sp>
        <p:nvSpPr>
          <p:cNvPr id="10" name="Picture Placeholder 2"/>
          <p:cNvSpPr>
            <a:spLocks noGrp="1"/>
          </p:cNvSpPr>
          <p:nvPr>
            <p:ph type="pic" sz="quarter" idx="14"/>
          </p:nvPr>
        </p:nvSpPr>
        <p:spPr>
          <a:xfrm>
            <a:off x="3638931" y="2513013"/>
            <a:ext cx="2295144" cy="2295144"/>
          </a:xfrm>
          <a:prstGeom prst="ellipse">
            <a:avLst/>
          </a:prstGeom>
          <a:solidFill>
            <a:schemeClr val="accent6">
              <a:lumMod val="50000"/>
            </a:schemeClr>
          </a:solidFill>
        </p:spPr>
        <p:txBody>
          <a:bodyPr/>
          <a:lstStyle>
            <a:lvl1pPr marL="0" indent="0">
              <a:buNone/>
              <a:defRPr sz="1000"/>
            </a:lvl1pPr>
          </a:lstStyle>
          <a:p>
            <a:endParaRPr lang="en-US"/>
          </a:p>
        </p:txBody>
      </p:sp>
      <p:sp>
        <p:nvSpPr>
          <p:cNvPr id="11" name="Picture Placeholder 2"/>
          <p:cNvSpPr>
            <a:spLocks noGrp="1"/>
          </p:cNvSpPr>
          <p:nvPr>
            <p:ph type="pic" sz="quarter" idx="15"/>
          </p:nvPr>
        </p:nvSpPr>
        <p:spPr>
          <a:xfrm>
            <a:off x="6253162" y="2510219"/>
            <a:ext cx="2295144" cy="2295144"/>
          </a:xfrm>
          <a:prstGeom prst="ellipse">
            <a:avLst/>
          </a:prstGeom>
          <a:solidFill>
            <a:schemeClr val="accent6">
              <a:lumMod val="50000"/>
            </a:schemeClr>
          </a:solidFill>
        </p:spPr>
        <p:txBody>
          <a:bodyPr/>
          <a:lstStyle>
            <a:lvl1pPr marL="0" indent="0">
              <a:buNone/>
              <a:defRPr sz="1000"/>
            </a:lvl1pPr>
          </a:lstStyle>
          <a:p>
            <a:endParaRPr lang="en-US"/>
          </a:p>
        </p:txBody>
      </p:sp>
      <p:sp>
        <p:nvSpPr>
          <p:cNvPr id="12" name="Picture Placeholder 2"/>
          <p:cNvSpPr>
            <a:spLocks noGrp="1"/>
          </p:cNvSpPr>
          <p:nvPr>
            <p:ph type="pic" sz="quarter" idx="16"/>
          </p:nvPr>
        </p:nvSpPr>
        <p:spPr>
          <a:xfrm>
            <a:off x="8867393" y="2510219"/>
            <a:ext cx="2295144" cy="2295144"/>
          </a:xfrm>
          <a:prstGeom prst="ellipse">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05263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rtfolio #3">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3" name="Picture Placeholder 2"/>
          <p:cNvSpPr>
            <a:spLocks noGrp="1"/>
          </p:cNvSpPr>
          <p:nvPr>
            <p:ph type="pic" sz="quarter" idx="13"/>
          </p:nvPr>
        </p:nvSpPr>
        <p:spPr>
          <a:xfrm>
            <a:off x="6107113" y="693738"/>
            <a:ext cx="2514600" cy="2724912"/>
          </a:xfrm>
          <a:prstGeom prst="rect">
            <a:avLst/>
          </a:prstGeom>
          <a:solidFill>
            <a:schemeClr val="accent6">
              <a:lumMod val="50000"/>
            </a:schemeClr>
          </a:solidFill>
        </p:spPr>
        <p:txBody>
          <a:bodyPr/>
          <a:lstStyle>
            <a:lvl1pPr marL="0" indent="0">
              <a:buNone/>
              <a:defRPr sz="1000"/>
            </a:lvl1pPr>
          </a:lstStyle>
          <a:p>
            <a:endParaRPr lang="en-US"/>
          </a:p>
        </p:txBody>
      </p:sp>
      <p:sp>
        <p:nvSpPr>
          <p:cNvPr id="10" name="Picture Placeholder 2"/>
          <p:cNvSpPr>
            <a:spLocks noGrp="1"/>
          </p:cNvSpPr>
          <p:nvPr>
            <p:ph type="pic" sz="quarter" idx="14"/>
          </p:nvPr>
        </p:nvSpPr>
        <p:spPr>
          <a:xfrm>
            <a:off x="8651875" y="693738"/>
            <a:ext cx="2514600" cy="2724912"/>
          </a:xfrm>
          <a:prstGeom prst="rect">
            <a:avLst/>
          </a:prstGeom>
          <a:solidFill>
            <a:schemeClr val="accent6">
              <a:lumMod val="50000"/>
            </a:schemeClr>
          </a:solidFill>
        </p:spPr>
        <p:txBody>
          <a:bodyPr/>
          <a:lstStyle>
            <a:lvl1pPr marL="0" indent="0">
              <a:buNone/>
              <a:defRPr sz="1000"/>
            </a:lvl1pPr>
          </a:lstStyle>
          <a:p>
            <a:endParaRPr lang="en-US"/>
          </a:p>
        </p:txBody>
      </p:sp>
      <p:sp>
        <p:nvSpPr>
          <p:cNvPr id="11" name="Picture Placeholder 2"/>
          <p:cNvSpPr>
            <a:spLocks noGrp="1"/>
          </p:cNvSpPr>
          <p:nvPr>
            <p:ph type="pic" sz="quarter" idx="15"/>
          </p:nvPr>
        </p:nvSpPr>
        <p:spPr>
          <a:xfrm>
            <a:off x="6107113" y="3448050"/>
            <a:ext cx="2514600" cy="2724912"/>
          </a:xfrm>
          <a:prstGeom prst="rect">
            <a:avLst/>
          </a:prstGeom>
          <a:solidFill>
            <a:schemeClr val="accent6">
              <a:lumMod val="50000"/>
            </a:schemeClr>
          </a:solidFill>
        </p:spPr>
        <p:txBody>
          <a:bodyPr/>
          <a:lstStyle>
            <a:lvl1pPr marL="0" indent="0">
              <a:buNone/>
              <a:defRPr sz="1000"/>
            </a:lvl1pPr>
          </a:lstStyle>
          <a:p>
            <a:endParaRPr lang="en-US"/>
          </a:p>
        </p:txBody>
      </p:sp>
      <p:sp>
        <p:nvSpPr>
          <p:cNvPr id="12" name="Picture Placeholder 2"/>
          <p:cNvSpPr>
            <a:spLocks noGrp="1"/>
          </p:cNvSpPr>
          <p:nvPr>
            <p:ph type="pic" sz="quarter" idx="16"/>
          </p:nvPr>
        </p:nvSpPr>
        <p:spPr>
          <a:xfrm>
            <a:off x="8651875" y="3448050"/>
            <a:ext cx="2514600" cy="2724912"/>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178759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folio #4">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4" name="Rectangle 3"/>
          <p:cNvSpPr/>
          <p:nvPr userDrawn="1"/>
        </p:nvSpPr>
        <p:spPr>
          <a:xfrm>
            <a:off x="4295555" y="4392943"/>
            <a:ext cx="3234956" cy="1398257"/>
          </a:xfrm>
          <a:prstGeom prst="rect">
            <a:avLst/>
          </a:prstGeom>
          <a:solidFill>
            <a:srgbClr val="F4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p:cNvSpPr>
            <a:spLocks noGrp="1"/>
          </p:cNvSpPr>
          <p:nvPr>
            <p:ph type="pic" sz="quarter" idx="13"/>
          </p:nvPr>
        </p:nvSpPr>
        <p:spPr>
          <a:xfrm>
            <a:off x="1028700" y="2514599"/>
            <a:ext cx="3234516" cy="3273425"/>
          </a:xfrm>
          <a:prstGeom prst="rect">
            <a:avLst/>
          </a:prstGeom>
          <a:solidFill>
            <a:schemeClr val="accent6">
              <a:lumMod val="50000"/>
            </a:schemeClr>
          </a:solidFill>
        </p:spPr>
        <p:txBody>
          <a:bodyPr/>
          <a:lstStyle>
            <a:lvl1pPr marL="0" indent="0">
              <a:buNone/>
              <a:defRPr sz="1000"/>
            </a:lvl1pPr>
          </a:lstStyle>
          <a:p>
            <a:endParaRPr lang="en-US"/>
          </a:p>
        </p:txBody>
      </p:sp>
      <p:sp>
        <p:nvSpPr>
          <p:cNvPr id="11" name="Picture Placeholder 2"/>
          <p:cNvSpPr>
            <a:spLocks noGrp="1"/>
          </p:cNvSpPr>
          <p:nvPr>
            <p:ph type="pic" sz="quarter" idx="14"/>
          </p:nvPr>
        </p:nvSpPr>
        <p:spPr>
          <a:xfrm>
            <a:off x="7560452" y="2514599"/>
            <a:ext cx="3604435" cy="3273425"/>
          </a:xfrm>
          <a:prstGeom prst="rect">
            <a:avLst/>
          </a:prstGeom>
          <a:solidFill>
            <a:schemeClr val="accent6">
              <a:lumMod val="50000"/>
            </a:schemeClr>
          </a:solidFill>
        </p:spPr>
        <p:txBody>
          <a:bodyPr/>
          <a:lstStyle>
            <a:lvl1pPr marL="0" indent="0">
              <a:buNone/>
              <a:defRPr sz="1000"/>
            </a:lvl1pPr>
          </a:lstStyle>
          <a:p>
            <a:endParaRPr lang="en-US"/>
          </a:p>
        </p:txBody>
      </p:sp>
      <p:sp>
        <p:nvSpPr>
          <p:cNvPr id="12" name="Picture Placeholder 2"/>
          <p:cNvSpPr>
            <a:spLocks noGrp="1"/>
          </p:cNvSpPr>
          <p:nvPr>
            <p:ph type="pic" sz="quarter" idx="15"/>
          </p:nvPr>
        </p:nvSpPr>
        <p:spPr>
          <a:xfrm>
            <a:off x="4297952" y="2512249"/>
            <a:ext cx="3232559" cy="1858140"/>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559251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rtfolio #5">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5" name="Picture Placeholder 2"/>
          <p:cNvSpPr>
            <a:spLocks noGrp="1"/>
          </p:cNvSpPr>
          <p:nvPr>
            <p:ph type="pic" sz="quarter" idx="13"/>
          </p:nvPr>
        </p:nvSpPr>
        <p:spPr>
          <a:xfrm>
            <a:off x="1028699" y="701675"/>
            <a:ext cx="4149725" cy="5470525"/>
          </a:xfrm>
          <a:prstGeom prst="roundRect">
            <a:avLst>
              <a:gd name="adj" fmla="val 1217"/>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245327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rtfolio #6">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10" name="Picture Placeholder 2"/>
          <p:cNvSpPr>
            <a:spLocks noGrp="1"/>
          </p:cNvSpPr>
          <p:nvPr>
            <p:ph type="pic" sz="quarter" idx="13"/>
          </p:nvPr>
        </p:nvSpPr>
        <p:spPr>
          <a:xfrm>
            <a:off x="6096000" y="701675"/>
            <a:ext cx="2514600" cy="3456432"/>
          </a:xfrm>
          <a:prstGeom prst="rect">
            <a:avLst/>
          </a:prstGeom>
          <a:solidFill>
            <a:schemeClr val="accent6">
              <a:lumMod val="50000"/>
            </a:schemeClr>
          </a:solidFill>
        </p:spPr>
        <p:txBody>
          <a:bodyPr/>
          <a:lstStyle>
            <a:lvl1pPr marL="0" indent="0">
              <a:buNone/>
              <a:defRPr sz="1000"/>
            </a:lvl1pPr>
          </a:lstStyle>
          <a:p>
            <a:endParaRPr lang="en-US"/>
          </a:p>
        </p:txBody>
      </p:sp>
      <p:sp>
        <p:nvSpPr>
          <p:cNvPr id="11" name="Picture Placeholder 2"/>
          <p:cNvSpPr>
            <a:spLocks noGrp="1"/>
          </p:cNvSpPr>
          <p:nvPr>
            <p:ph type="pic" sz="quarter" idx="14"/>
          </p:nvPr>
        </p:nvSpPr>
        <p:spPr>
          <a:xfrm>
            <a:off x="8648700" y="701675"/>
            <a:ext cx="2514600" cy="1975104"/>
          </a:xfrm>
          <a:prstGeom prst="rect">
            <a:avLst/>
          </a:prstGeom>
          <a:solidFill>
            <a:schemeClr val="accent6">
              <a:lumMod val="50000"/>
            </a:schemeClr>
          </a:solidFill>
        </p:spPr>
        <p:txBody>
          <a:bodyPr/>
          <a:lstStyle>
            <a:lvl1pPr marL="0" indent="0">
              <a:buNone/>
              <a:defRPr sz="1000"/>
            </a:lvl1pPr>
          </a:lstStyle>
          <a:p>
            <a:endParaRPr lang="en-US"/>
          </a:p>
        </p:txBody>
      </p:sp>
      <p:sp>
        <p:nvSpPr>
          <p:cNvPr id="12" name="Picture Placeholder 2"/>
          <p:cNvSpPr>
            <a:spLocks noGrp="1"/>
          </p:cNvSpPr>
          <p:nvPr>
            <p:ph type="pic" sz="quarter" idx="15"/>
          </p:nvPr>
        </p:nvSpPr>
        <p:spPr>
          <a:xfrm>
            <a:off x="8648700" y="2716213"/>
            <a:ext cx="2514600" cy="3456432"/>
          </a:xfrm>
          <a:prstGeom prst="rect">
            <a:avLst/>
          </a:prstGeom>
          <a:solidFill>
            <a:schemeClr val="accent6">
              <a:lumMod val="50000"/>
            </a:schemeClr>
          </a:solidFill>
        </p:spPr>
        <p:txBody>
          <a:bodyPr/>
          <a:lstStyle>
            <a:lvl1pPr marL="0" indent="0">
              <a:buNone/>
              <a:defRPr sz="1000"/>
            </a:lvl1pPr>
          </a:lstStyle>
          <a:p>
            <a:endParaRPr lang="en-US"/>
          </a:p>
        </p:txBody>
      </p:sp>
      <p:sp>
        <p:nvSpPr>
          <p:cNvPr id="13" name="Picture Placeholder 2"/>
          <p:cNvSpPr>
            <a:spLocks noGrp="1"/>
          </p:cNvSpPr>
          <p:nvPr>
            <p:ph type="pic" sz="quarter" idx="16"/>
          </p:nvPr>
        </p:nvSpPr>
        <p:spPr>
          <a:xfrm>
            <a:off x="6096000" y="4200525"/>
            <a:ext cx="2514600" cy="1975104"/>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610576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www.unionstationhs.org</a:t>
            </a:r>
          </a:p>
        </p:txBody>
      </p:sp>
      <p:sp>
        <p:nvSpPr>
          <p:cNvPr id="6" name="Slide Number Placeholder 5"/>
          <p:cNvSpPr>
            <a:spLocks noGrp="1"/>
          </p:cNvSpPr>
          <p:nvPr>
            <p:ph type="sldNum" sz="quarter" idx="12"/>
          </p:nvPr>
        </p:nvSpPr>
        <p:spPr/>
        <p:txBody>
          <a:bodyPr/>
          <a:lstStyle/>
          <a:p>
            <a:fld id="{A2912448-FEEC-49E8-9588-2DF1F90D57C2}" type="slidenum">
              <a:rPr lang="en-US" smtClean="0"/>
              <a:t>‹#›</a:t>
            </a:fld>
            <a:endParaRPr lang="en-US"/>
          </a:p>
        </p:txBody>
      </p:sp>
      <p:sp>
        <p:nvSpPr>
          <p:cNvPr id="3" name="Picture Placeholder 2"/>
          <p:cNvSpPr>
            <a:spLocks noGrp="1"/>
          </p:cNvSpPr>
          <p:nvPr>
            <p:ph type="pic" sz="quarter" idx="13"/>
          </p:nvPr>
        </p:nvSpPr>
        <p:spPr>
          <a:xfrm>
            <a:off x="1028700" y="2514600"/>
            <a:ext cx="5067300" cy="3273552"/>
          </a:xfrm>
          <a:prstGeom prst="roundRect">
            <a:avLst>
              <a:gd name="adj" fmla="val 935"/>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918982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ortfolio #7">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4" name="Rectangle 3"/>
          <p:cNvSpPr/>
          <p:nvPr userDrawn="1"/>
        </p:nvSpPr>
        <p:spPr>
          <a:xfrm>
            <a:off x="9797313" y="4152935"/>
            <a:ext cx="1365987" cy="1638300"/>
          </a:xfrm>
          <a:prstGeom prst="rect">
            <a:avLst/>
          </a:prstGeom>
          <a:solidFill>
            <a:srgbClr val="F4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2"/>
          <p:cNvSpPr>
            <a:spLocks noGrp="1"/>
          </p:cNvSpPr>
          <p:nvPr>
            <p:ph type="pic" sz="quarter" idx="14"/>
          </p:nvPr>
        </p:nvSpPr>
        <p:spPr>
          <a:xfrm>
            <a:off x="1028699" y="2514599"/>
            <a:ext cx="3657600" cy="1627632"/>
          </a:xfrm>
          <a:prstGeom prst="rect">
            <a:avLst/>
          </a:prstGeom>
          <a:solidFill>
            <a:schemeClr val="accent6">
              <a:lumMod val="50000"/>
            </a:schemeClr>
          </a:solidFill>
        </p:spPr>
        <p:txBody>
          <a:bodyPr/>
          <a:lstStyle>
            <a:lvl1pPr marL="0" indent="0">
              <a:buNone/>
              <a:defRPr sz="1000"/>
            </a:lvl1pPr>
          </a:lstStyle>
          <a:p>
            <a:endParaRPr lang="en-US"/>
          </a:p>
        </p:txBody>
      </p:sp>
      <p:sp>
        <p:nvSpPr>
          <p:cNvPr id="14" name="Picture Placeholder 2"/>
          <p:cNvSpPr>
            <a:spLocks noGrp="1"/>
          </p:cNvSpPr>
          <p:nvPr>
            <p:ph type="pic" sz="quarter" idx="15"/>
          </p:nvPr>
        </p:nvSpPr>
        <p:spPr>
          <a:xfrm>
            <a:off x="4711699" y="2514599"/>
            <a:ext cx="2304288" cy="3273552"/>
          </a:xfrm>
          <a:prstGeom prst="rect">
            <a:avLst/>
          </a:prstGeom>
          <a:solidFill>
            <a:schemeClr val="accent6">
              <a:lumMod val="50000"/>
            </a:schemeClr>
          </a:solidFill>
        </p:spPr>
        <p:txBody>
          <a:bodyPr/>
          <a:lstStyle>
            <a:lvl1pPr marL="0" indent="0">
              <a:buNone/>
              <a:defRPr sz="1000"/>
            </a:lvl1pPr>
          </a:lstStyle>
          <a:p>
            <a:endParaRPr lang="en-US"/>
          </a:p>
        </p:txBody>
      </p:sp>
      <p:sp>
        <p:nvSpPr>
          <p:cNvPr id="15" name="Picture Placeholder 2"/>
          <p:cNvSpPr>
            <a:spLocks noGrp="1"/>
          </p:cNvSpPr>
          <p:nvPr>
            <p:ph type="pic" sz="quarter" idx="16"/>
          </p:nvPr>
        </p:nvSpPr>
        <p:spPr>
          <a:xfrm>
            <a:off x="7043737" y="2515079"/>
            <a:ext cx="4123944" cy="1618488"/>
          </a:xfrm>
          <a:prstGeom prst="rect">
            <a:avLst/>
          </a:prstGeom>
          <a:solidFill>
            <a:schemeClr val="accent6">
              <a:lumMod val="50000"/>
            </a:schemeClr>
          </a:solidFill>
        </p:spPr>
        <p:txBody>
          <a:bodyPr/>
          <a:lstStyle>
            <a:lvl1pPr marL="0" indent="0">
              <a:buNone/>
              <a:defRPr sz="1000"/>
            </a:lvl1pPr>
          </a:lstStyle>
          <a:p>
            <a:endParaRPr lang="en-US"/>
          </a:p>
        </p:txBody>
      </p:sp>
      <p:sp>
        <p:nvSpPr>
          <p:cNvPr id="16" name="Picture Placeholder 2"/>
          <p:cNvSpPr>
            <a:spLocks noGrp="1"/>
          </p:cNvSpPr>
          <p:nvPr>
            <p:ph type="pic" sz="quarter" idx="17"/>
          </p:nvPr>
        </p:nvSpPr>
        <p:spPr>
          <a:xfrm>
            <a:off x="7043738" y="4153379"/>
            <a:ext cx="2724912" cy="1636776"/>
          </a:xfrm>
          <a:prstGeom prst="rect">
            <a:avLst/>
          </a:prstGeom>
          <a:solidFill>
            <a:schemeClr val="accent6">
              <a:lumMod val="50000"/>
            </a:schemeClr>
          </a:solidFill>
        </p:spPr>
        <p:txBody>
          <a:bodyPr/>
          <a:lstStyle>
            <a:lvl1pPr marL="0" indent="0">
              <a:buNone/>
              <a:defRPr sz="1000"/>
            </a:lvl1pPr>
          </a:lstStyle>
          <a:p>
            <a:endParaRPr lang="en-US"/>
          </a:p>
        </p:txBody>
      </p:sp>
      <p:sp>
        <p:nvSpPr>
          <p:cNvPr id="17" name="Picture Placeholder 2"/>
          <p:cNvSpPr>
            <a:spLocks noGrp="1"/>
          </p:cNvSpPr>
          <p:nvPr>
            <p:ph type="pic" sz="quarter" idx="18"/>
          </p:nvPr>
        </p:nvSpPr>
        <p:spPr>
          <a:xfrm>
            <a:off x="2865437" y="4164012"/>
            <a:ext cx="1819656" cy="1627632"/>
          </a:xfrm>
          <a:prstGeom prst="rect">
            <a:avLst/>
          </a:prstGeom>
          <a:solidFill>
            <a:schemeClr val="accent6">
              <a:lumMod val="50000"/>
            </a:schemeClr>
          </a:solidFill>
        </p:spPr>
        <p:txBody>
          <a:bodyPr/>
          <a:lstStyle>
            <a:lvl1pPr marL="0" indent="0">
              <a:buNone/>
              <a:defRPr sz="1000"/>
            </a:lvl1pPr>
          </a:lstStyle>
          <a:p>
            <a:endParaRPr lang="en-US"/>
          </a:p>
        </p:txBody>
      </p:sp>
      <p:sp>
        <p:nvSpPr>
          <p:cNvPr id="18" name="Picture Placeholder 2"/>
          <p:cNvSpPr>
            <a:spLocks noGrp="1"/>
          </p:cNvSpPr>
          <p:nvPr>
            <p:ph type="pic" sz="quarter" idx="19"/>
          </p:nvPr>
        </p:nvSpPr>
        <p:spPr>
          <a:xfrm>
            <a:off x="1028699" y="4164012"/>
            <a:ext cx="1810512" cy="1627632"/>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990664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folio #8">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12" name="Picture Placeholder 2"/>
          <p:cNvSpPr>
            <a:spLocks noGrp="1"/>
          </p:cNvSpPr>
          <p:nvPr>
            <p:ph type="pic" sz="quarter" idx="18"/>
          </p:nvPr>
        </p:nvSpPr>
        <p:spPr>
          <a:xfrm>
            <a:off x="2878138" y="685800"/>
            <a:ext cx="3639312" cy="3639312"/>
          </a:xfrm>
          <a:prstGeom prst="rect">
            <a:avLst/>
          </a:prstGeom>
          <a:solidFill>
            <a:schemeClr val="accent6">
              <a:lumMod val="50000"/>
            </a:schemeClr>
          </a:solidFill>
        </p:spPr>
        <p:txBody>
          <a:bodyPr/>
          <a:lstStyle>
            <a:lvl1pPr marL="0" indent="0">
              <a:buNone/>
              <a:defRPr sz="1000"/>
            </a:lvl1pPr>
          </a:lstStyle>
          <a:p>
            <a:endParaRPr lang="en-US"/>
          </a:p>
        </p:txBody>
      </p:sp>
      <p:sp>
        <p:nvSpPr>
          <p:cNvPr id="13" name="Picture Placeholder 2"/>
          <p:cNvSpPr>
            <a:spLocks noGrp="1"/>
          </p:cNvSpPr>
          <p:nvPr>
            <p:ph type="pic" sz="quarter" idx="19"/>
          </p:nvPr>
        </p:nvSpPr>
        <p:spPr>
          <a:xfrm>
            <a:off x="1028700" y="684213"/>
            <a:ext cx="1792224" cy="1792224"/>
          </a:xfrm>
          <a:prstGeom prst="rect">
            <a:avLst/>
          </a:prstGeom>
          <a:solidFill>
            <a:schemeClr val="accent6">
              <a:lumMod val="50000"/>
            </a:schemeClr>
          </a:solidFill>
        </p:spPr>
        <p:txBody>
          <a:bodyPr/>
          <a:lstStyle>
            <a:lvl1pPr marL="0" indent="0">
              <a:buNone/>
              <a:defRPr sz="1000"/>
            </a:lvl1pPr>
          </a:lstStyle>
          <a:p>
            <a:endParaRPr lang="en-US"/>
          </a:p>
        </p:txBody>
      </p:sp>
      <p:sp>
        <p:nvSpPr>
          <p:cNvPr id="14" name="Picture Placeholder 2"/>
          <p:cNvSpPr>
            <a:spLocks noGrp="1"/>
          </p:cNvSpPr>
          <p:nvPr>
            <p:ph type="pic" sz="quarter" idx="20"/>
          </p:nvPr>
        </p:nvSpPr>
        <p:spPr>
          <a:xfrm>
            <a:off x="1028700" y="2533650"/>
            <a:ext cx="1792224" cy="1792224"/>
          </a:xfrm>
          <a:prstGeom prst="rect">
            <a:avLst/>
          </a:prstGeom>
          <a:solidFill>
            <a:schemeClr val="accent6">
              <a:lumMod val="50000"/>
            </a:schemeClr>
          </a:solidFill>
        </p:spPr>
        <p:txBody>
          <a:bodyPr/>
          <a:lstStyle>
            <a:lvl1pPr marL="0" indent="0">
              <a:buNone/>
              <a:defRPr sz="1000"/>
            </a:lvl1pPr>
          </a:lstStyle>
          <a:p>
            <a:endParaRPr lang="en-US"/>
          </a:p>
        </p:txBody>
      </p:sp>
      <p:sp>
        <p:nvSpPr>
          <p:cNvPr id="15" name="Picture Placeholder 2"/>
          <p:cNvSpPr>
            <a:spLocks noGrp="1"/>
          </p:cNvSpPr>
          <p:nvPr>
            <p:ph type="pic" sz="quarter" idx="21"/>
          </p:nvPr>
        </p:nvSpPr>
        <p:spPr>
          <a:xfrm>
            <a:off x="1028700" y="4381500"/>
            <a:ext cx="1792224" cy="1792224"/>
          </a:xfrm>
          <a:prstGeom prst="rect">
            <a:avLst/>
          </a:prstGeom>
          <a:solidFill>
            <a:schemeClr val="accent6">
              <a:lumMod val="50000"/>
            </a:schemeClr>
          </a:solidFill>
        </p:spPr>
        <p:txBody>
          <a:bodyPr/>
          <a:lstStyle>
            <a:lvl1pPr marL="0" indent="0">
              <a:buNone/>
              <a:defRPr sz="1000"/>
            </a:lvl1pPr>
          </a:lstStyle>
          <a:p>
            <a:endParaRPr lang="en-US"/>
          </a:p>
        </p:txBody>
      </p:sp>
      <p:sp>
        <p:nvSpPr>
          <p:cNvPr id="16" name="Picture Placeholder 2"/>
          <p:cNvSpPr>
            <a:spLocks noGrp="1"/>
          </p:cNvSpPr>
          <p:nvPr>
            <p:ph type="pic" sz="quarter" idx="22"/>
          </p:nvPr>
        </p:nvSpPr>
        <p:spPr>
          <a:xfrm>
            <a:off x="2878138" y="4381500"/>
            <a:ext cx="1792224" cy="1792224"/>
          </a:xfrm>
          <a:prstGeom prst="rect">
            <a:avLst/>
          </a:prstGeom>
          <a:solidFill>
            <a:schemeClr val="accent6">
              <a:lumMod val="50000"/>
            </a:schemeClr>
          </a:solidFill>
        </p:spPr>
        <p:txBody>
          <a:bodyPr/>
          <a:lstStyle>
            <a:lvl1pPr marL="0" indent="0">
              <a:buNone/>
              <a:defRPr sz="1000"/>
            </a:lvl1pPr>
          </a:lstStyle>
          <a:p>
            <a:endParaRPr lang="en-US"/>
          </a:p>
        </p:txBody>
      </p:sp>
      <p:sp>
        <p:nvSpPr>
          <p:cNvPr id="17" name="Picture Placeholder 2"/>
          <p:cNvSpPr>
            <a:spLocks noGrp="1"/>
          </p:cNvSpPr>
          <p:nvPr>
            <p:ph type="pic" sz="quarter" idx="23"/>
          </p:nvPr>
        </p:nvSpPr>
        <p:spPr>
          <a:xfrm>
            <a:off x="4729163" y="4381500"/>
            <a:ext cx="1792224" cy="1792224"/>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326235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rtfolio #9">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10" name="Picture Placeholder 2"/>
          <p:cNvSpPr>
            <a:spLocks noGrp="1"/>
          </p:cNvSpPr>
          <p:nvPr>
            <p:ph type="pic" sz="quarter" idx="20"/>
          </p:nvPr>
        </p:nvSpPr>
        <p:spPr>
          <a:xfrm>
            <a:off x="1028699" y="2535237"/>
            <a:ext cx="2378075" cy="2378075"/>
          </a:xfrm>
          <a:prstGeom prst="rect">
            <a:avLst/>
          </a:prstGeom>
          <a:solidFill>
            <a:schemeClr val="accent6">
              <a:lumMod val="50000"/>
            </a:schemeClr>
          </a:solidFill>
        </p:spPr>
        <p:txBody>
          <a:bodyPr/>
          <a:lstStyle>
            <a:lvl1pPr marL="0" indent="0">
              <a:buNone/>
              <a:defRPr sz="1000"/>
            </a:lvl1pPr>
          </a:lstStyle>
          <a:p>
            <a:endParaRPr lang="en-US"/>
          </a:p>
        </p:txBody>
      </p:sp>
      <p:sp>
        <p:nvSpPr>
          <p:cNvPr id="11" name="Picture Placeholder 2"/>
          <p:cNvSpPr>
            <a:spLocks noGrp="1"/>
          </p:cNvSpPr>
          <p:nvPr>
            <p:ph type="pic" sz="quarter" idx="21"/>
          </p:nvPr>
        </p:nvSpPr>
        <p:spPr>
          <a:xfrm>
            <a:off x="3615531" y="2535236"/>
            <a:ext cx="2378075" cy="2378075"/>
          </a:xfrm>
          <a:prstGeom prst="rect">
            <a:avLst/>
          </a:prstGeom>
          <a:solidFill>
            <a:schemeClr val="accent6">
              <a:lumMod val="50000"/>
            </a:schemeClr>
          </a:solidFill>
        </p:spPr>
        <p:txBody>
          <a:bodyPr/>
          <a:lstStyle>
            <a:lvl1pPr marL="0" indent="0">
              <a:buNone/>
              <a:defRPr sz="1000"/>
            </a:lvl1pPr>
          </a:lstStyle>
          <a:p>
            <a:endParaRPr lang="en-US"/>
          </a:p>
        </p:txBody>
      </p:sp>
      <p:sp>
        <p:nvSpPr>
          <p:cNvPr id="12" name="Picture Placeholder 2"/>
          <p:cNvSpPr>
            <a:spLocks noGrp="1"/>
          </p:cNvSpPr>
          <p:nvPr>
            <p:ph type="pic" sz="quarter" idx="22"/>
          </p:nvPr>
        </p:nvSpPr>
        <p:spPr>
          <a:xfrm>
            <a:off x="6202363" y="2535236"/>
            <a:ext cx="2378075" cy="2378075"/>
          </a:xfrm>
          <a:prstGeom prst="rect">
            <a:avLst/>
          </a:prstGeom>
          <a:solidFill>
            <a:schemeClr val="accent6">
              <a:lumMod val="50000"/>
            </a:schemeClr>
          </a:solidFill>
        </p:spPr>
        <p:txBody>
          <a:bodyPr/>
          <a:lstStyle>
            <a:lvl1pPr marL="0" indent="0">
              <a:buNone/>
              <a:defRPr sz="1000"/>
            </a:lvl1pPr>
          </a:lstStyle>
          <a:p>
            <a:endParaRPr lang="en-US"/>
          </a:p>
        </p:txBody>
      </p:sp>
      <p:sp>
        <p:nvSpPr>
          <p:cNvPr id="13" name="Picture Placeholder 2"/>
          <p:cNvSpPr>
            <a:spLocks noGrp="1"/>
          </p:cNvSpPr>
          <p:nvPr>
            <p:ph type="pic" sz="quarter" idx="23"/>
          </p:nvPr>
        </p:nvSpPr>
        <p:spPr>
          <a:xfrm>
            <a:off x="8789195" y="2535235"/>
            <a:ext cx="2378075" cy="2378075"/>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270173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folio #10">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6" name="Picture Placeholder 2"/>
          <p:cNvSpPr>
            <a:spLocks noGrp="1"/>
          </p:cNvSpPr>
          <p:nvPr>
            <p:ph type="pic" sz="quarter" idx="20"/>
          </p:nvPr>
        </p:nvSpPr>
        <p:spPr>
          <a:xfrm>
            <a:off x="6096000" y="685800"/>
            <a:ext cx="2487613" cy="5486400"/>
          </a:xfrm>
          <a:prstGeom prst="rect">
            <a:avLst/>
          </a:prstGeom>
          <a:solidFill>
            <a:schemeClr val="accent6">
              <a:lumMod val="50000"/>
            </a:schemeClr>
          </a:solidFill>
        </p:spPr>
        <p:txBody>
          <a:bodyPr/>
          <a:lstStyle>
            <a:lvl1pPr marL="0" indent="0">
              <a:buNone/>
              <a:defRPr sz="1000"/>
            </a:lvl1pPr>
          </a:lstStyle>
          <a:p>
            <a:endParaRPr lang="en-US"/>
          </a:p>
        </p:txBody>
      </p:sp>
      <p:sp>
        <p:nvSpPr>
          <p:cNvPr id="10" name="Picture Placeholder 2"/>
          <p:cNvSpPr>
            <a:spLocks noGrp="1"/>
          </p:cNvSpPr>
          <p:nvPr>
            <p:ph type="pic" sz="quarter" idx="21"/>
          </p:nvPr>
        </p:nvSpPr>
        <p:spPr>
          <a:xfrm>
            <a:off x="8678863" y="685800"/>
            <a:ext cx="2487613" cy="5486400"/>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3346424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rtfolio #11">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10" name="Picture Placeholder 2"/>
          <p:cNvSpPr>
            <a:spLocks noGrp="1"/>
          </p:cNvSpPr>
          <p:nvPr>
            <p:ph type="pic" sz="quarter" idx="20"/>
          </p:nvPr>
        </p:nvSpPr>
        <p:spPr>
          <a:xfrm>
            <a:off x="6103937" y="2030412"/>
            <a:ext cx="2432304" cy="3776472"/>
          </a:xfrm>
          <a:prstGeom prst="rect">
            <a:avLst/>
          </a:prstGeom>
          <a:solidFill>
            <a:schemeClr val="accent6">
              <a:lumMod val="50000"/>
            </a:schemeClr>
          </a:solidFill>
        </p:spPr>
        <p:txBody>
          <a:bodyPr/>
          <a:lstStyle>
            <a:lvl1pPr marL="0" indent="0">
              <a:buNone/>
              <a:defRPr sz="1000"/>
            </a:lvl1pPr>
          </a:lstStyle>
          <a:p>
            <a:endParaRPr lang="en-US"/>
          </a:p>
        </p:txBody>
      </p:sp>
      <p:sp>
        <p:nvSpPr>
          <p:cNvPr id="11" name="Picture Placeholder 2"/>
          <p:cNvSpPr>
            <a:spLocks noGrp="1"/>
          </p:cNvSpPr>
          <p:nvPr>
            <p:ph type="pic" sz="quarter" idx="21"/>
          </p:nvPr>
        </p:nvSpPr>
        <p:spPr>
          <a:xfrm>
            <a:off x="8526462" y="2030411"/>
            <a:ext cx="3666744" cy="1828800"/>
          </a:xfrm>
          <a:prstGeom prst="rect">
            <a:avLst/>
          </a:prstGeom>
          <a:solidFill>
            <a:schemeClr val="accent6">
              <a:lumMod val="50000"/>
            </a:schemeClr>
          </a:solidFill>
        </p:spPr>
        <p:txBody>
          <a:bodyPr/>
          <a:lstStyle>
            <a:lvl1pPr marL="0" indent="0">
              <a:buNone/>
              <a:defRPr sz="1000"/>
            </a:lvl1pPr>
          </a:lstStyle>
          <a:p>
            <a:endParaRPr lang="en-US"/>
          </a:p>
        </p:txBody>
      </p:sp>
      <p:sp>
        <p:nvSpPr>
          <p:cNvPr id="12" name="Picture Placeholder 2"/>
          <p:cNvSpPr>
            <a:spLocks noGrp="1"/>
          </p:cNvSpPr>
          <p:nvPr>
            <p:ph type="pic" sz="quarter" idx="22"/>
          </p:nvPr>
        </p:nvSpPr>
        <p:spPr>
          <a:xfrm>
            <a:off x="8531224" y="3859212"/>
            <a:ext cx="1828800" cy="1947672"/>
          </a:xfrm>
          <a:prstGeom prst="rect">
            <a:avLst/>
          </a:prstGeom>
          <a:solidFill>
            <a:schemeClr val="accent6">
              <a:lumMod val="50000"/>
            </a:schemeClr>
          </a:solidFill>
        </p:spPr>
        <p:txBody>
          <a:bodyPr/>
          <a:lstStyle>
            <a:lvl1pPr marL="0" indent="0">
              <a:buNone/>
              <a:defRPr sz="1000"/>
            </a:lvl1pPr>
          </a:lstStyle>
          <a:p>
            <a:endParaRPr lang="en-US"/>
          </a:p>
        </p:txBody>
      </p:sp>
      <p:sp>
        <p:nvSpPr>
          <p:cNvPr id="13" name="Picture Placeholder 2"/>
          <p:cNvSpPr>
            <a:spLocks noGrp="1"/>
          </p:cNvSpPr>
          <p:nvPr>
            <p:ph type="pic" sz="quarter" idx="23"/>
          </p:nvPr>
        </p:nvSpPr>
        <p:spPr>
          <a:xfrm>
            <a:off x="10355262" y="3859212"/>
            <a:ext cx="1837944" cy="1947672"/>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777784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5" name="Picture Placeholder 2"/>
          <p:cNvSpPr>
            <a:spLocks noGrp="1"/>
          </p:cNvSpPr>
          <p:nvPr>
            <p:ph type="pic" sz="quarter" idx="13"/>
          </p:nvPr>
        </p:nvSpPr>
        <p:spPr>
          <a:xfrm>
            <a:off x="0" y="0"/>
            <a:ext cx="5187950" cy="6858000"/>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182091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rtfolio #12">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4" name="Rectangle 3"/>
          <p:cNvSpPr/>
          <p:nvPr userDrawn="1"/>
        </p:nvSpPr>
        <p:spPr>
          <a:xfrm>
            <a:off x="6602227" y="4412215"/>
            <a:ext cx="4561072" cy="13962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p:cNvSpPr>
            <a:spLocks noGrp="1"/>
          </p:cNvSpPr>
          <p:nvPr>
            <p:ph type="pic" sz="quarter" idx="22"/>
          </p:nvPr>
        </p:nvSpPr>
        <p:spPr>
          <a:xfrm>
            <a:off x="6602412" y="2532062"/>
            <a:ext cx="2258568" cy="1847088"/>
          </a:xfrm>
          <a:prstGeom prst="rect">
            <a:avLst/>
          </a:prstGeom>
          <a:solidFill>
            <a:schemeClr val="accent6">
              <a:lumMod val="50000"/>
            </a:schemeClr>
          </a:solidFill>
        </p:spPr>
        <p:txBody>
          <a:bodyPr/>
          <a:lstStyle>
            <a:lvl1pPr marL="0" indent="0">
              <a:buNone/>
              <a:defRPr sz="1000"/>
            </a:lvl1pPr>
          </a:lstStyle>
          <a:p>
            <a:endParaRPr lang="en-US"/>
          </a:p>
        </p:txBody>
      </p:sp>
      <p:sp>
        <p:nvSpPr>
          <p:cNvPr id="13" name="Picture Placeholder 2"/>
          <p:cNvSpPr>
            <a:spLocks noGrp="1"/>
          </p:cNvSpPr>
          <p:nvPr>
            <p:ph type="pic" sz="quarter" idx="23"/>
          </p:nvPr>
        </p:nvSpPr>
        <p:spPr>
          <a:xfrm>
            <a:off x="8902699" y="2532062"/>
            <a:ext cx="2258568" cy="1847088"/>
          </a:xfrm>
          <a:prstGeom prst="rect">
            <a:avLst/>
          </a:prstGeom>
          <a:solidFill>
            <a:schemeClr val="accent6">
              <a:lumMod val="50000"/>
            </a:schemeClr>
          </a:solidFill>
        </p:spPr>
        <p:txBody>
          <a:bodyPr/>
          <a:lstStyle>
            <a:lvl1pPr marL="0" indent="0">
              <a:buNone/>
              <a:defRPr sz="1000"/>
            </a:lvl1pPr>
          </a:lstStyle>
          <a:p>
            <a:endParaRPr lang="en-US"/>
          </a:p>
        </p:txBody>
      </p:sp>
      <p:sp>
        <p:nvSpPr>
          <p:cNvPr id="14" name="Picture Placeholder 2"/>
          <p:cNvSpPr>
            <a:spLocks noGrp="1"/>
          </p:cNvSpPr>
          <p:nvPr>
            <p:ph type="pic" sz="quarter" idx="24"/>
          </p:nvPr>
        </p:nvSpPr>
        <p:spPr>
          <a:xfrm>
            <a:off x="4302124" y="2532062"/>
            <a:ext cx="2258568" cy="1847088"/>
          </a:xfrm>
          <a:prstGeom prst="rect">
            <a:avLst/>
          </a:prstGeom>
          <a:solidFill>
            <a:schemeClr val="accent6">
              <a:lumMod val="50000"/>
            </a:schemeClr>
          </a:solidFill>
        </p:spPr>
        <p:txBody>
          <a:bodyPr/>
          <a:lstStyle>
            <a:lvl1pPr marL="0" indent="0">
              <a:buNone/>
              <a:defRPr sz="1000"/>
            </a:lvl1pPr>
          </a:lstStyle>
          <a:p>
            <a:endParaRPr lang="en-US"/>
          </a:p>
        </p:txBody>
      </p:sp>
      <p:sp>
        <p:nvSpPr>
          <p:cNvPr id="15" name="Picture Placeholder 2"/>
          <p:cNvSpPr>
            <a:spLocks noGrp="1"/>
          </p:cNvSpPr>
          <p:nvPr>
            <p:ph type="pic" sz="quarter" idx="25"/>
          </p:nvPr>
        </p:nvSpPr>
        <p:spPr>
          <a:xfrm>
            <a:off x="1028699" y="2532062"/>
            <a:ext cx="3236976" cy="3273552"/>
          </a:xfrm>
          <a:prstGeom prst="rect">
            <a:avLst/>
          </a:prstGeom>
          <a:solidFill>
            <a:schemeClr val="accent6">
              <a:lumMod val="50000"/>
            </a:schemeClr>
          </a:solidFill>
        </p:spPr>
        <p:txBody>
          <a:bodyPr/>
          <a:lstStyle>
            <a:lvl1pPr marL="0" indent="0">
              <a:buNone/>
              <a:defRPr sz="1000"/>
            </a:lvl1pPr>
          </a:lstStyle>
          <a:p>
            <a:endParaRPr lang="en-US"/>
          </a:p>
        </p:txBody>
      </p:sp>
      <p:sp>
        <p:nvSpPr>
          <p:cNvPr id="16" name="Picture Placeholder 2"/>
          <p:cNvSpPr>
            <a:spLocks noGrp="1"/>
          </p:cNvSpPr>
          <p:nvPr>
            <p:ph type="pic" sz="quarter" idx="26"/>
          </p:nvPr>
        </p:nvSpPr>
        <p:spPr>
          <a:xfrm>
            <a:off x="4302125" y="4411662"/>
            <a:ext cx="2258568" cy="1399032"/>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3199111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ortfolio #13">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7" name="Picture Placeholder 2"/>
          <p:cNvSpPr>
            <a:spLocks noGrp="1"/>
          </p:cNvSpPr>
          <p:nvPr>
            <p:ph type="pic" sz="quarter" idx="19"/>
          </p:nvPr>
        </p:nvSpPr>
        <p:spPr>
          <a:xfrm>
            <a:off x="1028700" y="2535238"/>
            <a:ext cx="3263900" cy="2424112"/>
          </a:xfrm>
          <a:prstGeom prst="roundRect">
            <a:avLst>
              <a:gd name="adj" fmla="val 1492"/>
            </a:avLst>
          </a:prstGeom>
          <a:solidFill>
            <a:schemeClr val="accent6">
              <a:lumMod val="50000"/>
            </a:schemeClr>
          </a:solidFill>
        </p:spPr>
        <p:txBody>
          <a:bodyPr/>
          <a:lstStyle>
            <a:lvl1pPr marL="0" indent="0">
              <a:buNone/>
              <a:defRPr sz="1000"/>
            </a:lvl1pPr>
          </a:lstStyle>
          <a:p>
            <a:endParaRPr lang="en-US"/>
          </a:p>
        </p:txBody>
      </p:sp>
      <p:sp>
        <p:nvSpPr>
          <p:cNvPr id="10" name="Picture Placeholder 2"/>
          <p:cNvSpPr>
            <a:spLocks noGrp="1"/>
          </p:cNvSpPr>
          <p:nvPr>
            <p:ph type="pic" sz="quarter" idx="20"/>
          </p:nvPr>
        </p:nvSpPr>
        <p:spPr>
          <a:xfrm>
            <a:off x="4462463" y="2535238"/>
            <a:ext cx="3263900" cy="2424112"/>
          </a:xfrm>
          <a:prstGeom prst="roundRect">
            <a:avLst>
              <a:gd name="adj" fmla="val 1492"/>
            </a:avLst>
          </a:prstGeom>
          <a:solidFill>
            <a:schemeClr val="accent6">
              <a:lumMod val="50000"/>
            </a:schemeClr>
          </a:solidFill>
        </p:spPr>
        <p:txBody>
          <a:bodyPr/>
          <a:lstStyle>
            <a:lvl1pPr marL="0" indent="0">
              <a:buNone/>
              <a:defRPr sz="1000"/>
            </a:lvl1pPr>
          </a:lstStyle>
          <a:p>
            <a:endParaRPr lang="en-US"/>
          </a:p>
        </p:txBody>
      </p:sp>
      <p:sp>
        <p:nvSpPr>
          <p:cNvPr id="11" name="Picture Placeholder 2"/>
          <p:cNvSpPr>
            <a:spLocks noGrp="1"/>
          </p:cNvSpPr>
          <p:nvPr>
            <p:ph type="pic" sz="quarter" idx="21"/>
          </p:nvPr>
        </p:nvSpPr>
        <p:spPr>
          <a:xfrm>
            <a:off x="7896225" y="2535238"/>
            <a:ext cx="3263900" cy="2424112"/>
          </a:xfrm>
          <a:prstGeom prst="roundRect">
            <a:avLst>
              <a:gd name="adj" fmla="val 1492"/>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2265875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rtfolio #14">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6" name="Picture Placeholder 2"/>
          <p:cNvSpPr>
            <a:spLocks noGrp="1"/>
          </p:cNvSpPr>
          <p:nvPr>
            <p:ph type="pic" sz="quarter" idx="19"/>
          </p:nvPr>
        </p:nvSpPr>
        <p:spPr>
          <a:xfrm>
            <a:off x="1028700" y="2514599"/>
            <a:ext cx="5029200" cy="3275013"/>
          </a:xfrm>
          <a:prstGeom prst="roundRect">
            <a:avLst>
              <a:gd name="adj" fmla="val 1492"/>
            </a:avLst>
          </a:prstGeom>
          <a:solidFill>
            <a:schemeClr val="accent6">
              <a:lumMod val="50000"/>
            </a:schemeClr>
          </a:solidFill>
        </p:spPr>
        <p:txBody>
          <a:bodyPr/>
          <a:lstStyle>
            <a:lvl1pPr marL="0" indent="0">
              <a:buNone/>
              <a:defRPr sz="1000"/>
            </a:lvl1pPr>
          </a:lstStyle>
          <a:p>
            <a:endParaRPr lang="en-US"/>
          </a:p>
        </p:txBody>
      </p:sp>
      <p:sp>
        <p:nvSpPr>
          <p:cNvPr id="7" name="Picture Placeholder 2"/>
          <p:cNvSpPr>
            <a:spLocks noGrp="1"/>
          </p:cNvSpPr>
          <p:nvPr>
            <p:ph type="pic" sz="quarter" idx="20"/>
          </p:nvPr>
        </p:nvSpPr>
        <p:spPr>
          <a:xfrm>
            <a:off x="6134100" y="2514598"/>
            <a:ext cx="5029200" cy="3275013"/>
          </a:xfrm>
          <a:prstGeom prst="roundRect">
            <a:avLst>
              <a:gd name="adj" fmla="val 1492"/>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8471813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ortfolio #15">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4" name="Rectangle 3"/>
          <p:cNvSpPr/>
          <p:nvPr userDrawn="1"/>
        </p:nvSpPr>
        <p:spPr>
          <a:xfrm>
            <a:off x="8441366" y="3454400"/>
            <a:ext cx="2721933" cy="2717800"/>
          </a:xfrm>
          <a:prstGeom prst="rect">
            <a:avLst/>
          </a:prstGeom>
          <a:solidFill>
            <a:srgbClr val="F4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2"/>
          <p:cNvSpPr>
            <a:spLocks noGrp="1"/>
          </p:cNvSpPr>
          <p:nvPr>
            <p:ph type="pic" sz="quarter" idx="22"/>
          </p:nvPr>
        </p:nvSpPr>
        <p:spPr>
          <a:xfrm>
            <a:off x="5659437" y="685799"/>
            <a:ext cx="1335024" cy="1335024"/>
          </a:xfrm>
          <a:prstGeom prst="rect">
            <a:avLst/>
          </a:prstGeom>
          <a:solidFill>
            <a:schemeClr val="accent6">
              <a:lumMod val="50000"/>
            </a:schemeClr>
          </a:solidFill>
        </p:spPr>
        <p:txBody>
          <a:bodyPr/>
          <a:lstStyle>
            <a:lvl1pPr marL="0" indent="0">
              <a:buNone/>
              <a:defRPr sz="1000"/>
            </a:lvl1pPr>
          </a:lstStyle>
          <a:p>
            <a:endParaRPr lang="en-US"/>
          </a:p>
        </p:txBody>
      </p:sp>
      <p:sp>
        <p:nvSpPr>
          <p:cNvPr id="20" name="Picture Placeholder 2"/>
          <p:cNvSpPr>
            <a:spLocks noGrp="1"/>
          </p:cNvSpPr>
          <p:nvPr>
            <p:ph type="pic" sz="quarter" idx="23"/>
          </p:nvPr>
        </p:nvSpPr>
        <p:spPr>
          <a:xfrm>
            <a:off x="7050087" y="685799"/>
            <a:ext cx="1335024" cy="1335024"/>
          </a:xfrm>
          <a:prstGeom prst="rect">
            <a:avLst/>
          </a:prstGeom>
          <a:solidFill>
            <a:schemeClr val="accent6">
              <a:lumMod val="50000"/>
            </a:schemeClr>
          </a:solidFill>
        </p:spPr>
        <p:txBody>
          <a:bodyPr/>
          <a:lstStyle>
            <a:lvl1pPr marL="0" indent="0">
              <a:buNone/>
              <a:defRPr sz="1000"/>
            </a:lvl1pPr>
          </a:lstStyle>
          <a:p>
            <a:endParaRPr lang="en-US"/>
          </a:p>
        </p:txBody>
      </p:sp>
      <p:sp>
        <p:nvSpPr>
          <p:cNvPr id="21" name="Picture Placeholder 2"/>
          <p:cNvSpPr>
            <a:spLocks noGrp="1"/>
          </p:cNvSpPr>
          <p:nvPr>
            <p:ph type="pic" sz="quarter" idx="24"/>
          </p:nvPr>
        </p:nvSpPr>
        <p:spPr>
          <a:xfrm>
            <a:off x="8440737" y="685799"/>
            <a:ext cx="1335024" cy="1335024"/>
          </a:xfrm>
          <a:prstGeom prst="rect">
            <a:avLst/>
          </a:prstGeom>
          <a:solidFill>
            <a:schemeClr val="accent6">
              <a:lumMod val="50000"/>
            </a:schemeClr>
          </a:solidFill>
        </p:spPr>
        <p:txBody>
          <a:bodyPr/>
          <a:lstStyle>
            <a:lvl1pPr marL="0" indent="0">
              <a:buNone/>
              <a:defRPr sz="1000"/>
            </a:lvl1pPr>
          </a:lstStyle>
          <a:p>
            <a:endParaRPr lang="en-US"/>
          </a:p>
        </p:txBody>
      </p:sp>
      <p:sp>
        <p:nvSpPr>
          <p:cNvPr id="22" name="Picture Placeholder 2"/>
          <p:cNvSpPr>
            <a:spLocks noGrp="1"/>
          </p:cNvSpPr>
          <p:nvPr>
            <p:ph type="pic" sz="quarter" idx="25"/>
          </p:nvPr>
        </p:nvSpPr>
        <p:spPr>
          <a:xfrm>
            <a:off x="9831387" y="685799"/>
            <a:ext cx="1335024" cy="1335024"/>
          </a:xfrm>
          <a:prstGeom prst="rect">
            <a:avLst/>
          </a:prstGeom>
          <a:solidFill>
            <a:schemeClr val="accent6">
              <a:lumMod val="50000"/>
            </a:schemeClr>
          </a:solidFill>
        </p:spPr>
        <p:txBody>
          <a:bodyPr/>
          <a:lstStyle>
            <a:lvl1pPr marL="0" indent="0">
              <a:buNone/>
              <a:defRPr sz="1000"/>
            </a:lvl1pPr>
          </a:lstStyle>
          <a:p>
            <a:endParaRPr lang="en-US"/>
          </a:p>
        </p:txBody>
      </p:sp>
      <p:sp>
        <p:nvSpPr>
          <p:cNvPr id="23" name="Picture Placeholder 2"/>
          <p:cNvSpPr>
            <a:spLocks noGrp="1"/>
          </p:cNvSpPr>
          <p:nvPr>
            <p:ph type="pic" sz="quarter" idx="26"/>
          </p:nvPr>
        </p:nvSpPr>
        <p:spPr>
          <a:xfrm>
            <a:off x="9831387" y="2070099"/>
            <a:ext cx="1335024" cy="1335024"/>
          </a:xfrm>
          <a:prstGeom prst="rect">
            <a:avLst/>
          </a:prstGeom>
          <a:solidFill>
            <a:schemeClr val="accent6">
              <a:lumMod val="50000"/>
            </a:schemeClr>
          </a:solidFill>
        </p:spPr>
        <p:txBody>
          <a:bodyPr/>
          <a:lstStyle>
            <a:lvl1pPr marL="0" indent="0">
              <a:buNone/>
              <a:defRPr sz="1000"/>
            </a:lvl1pPr>
          </a:lstStyle>
          <a:p>
            <a:endParaRPr lang="en-US"/>
          </a:p>
        </p:txBody>
      </p:sp>
      <p:sp>
        <p:nvSpPr>
          <p:cNvPr id="24" name="Picture Placeholder 2"/>
          <p:cNvSpPr>
            <a:spLocks noGrp="1"/>
          </p:cNvSpPr>
          <p:nvPr>
            <p:ph type="pic" sz="quarter" idx="27"/>
          </p:nvPr>
        </p:nvSpPr>
        <p:spPr>
          <a:xfrm>
            <a:off x="8440737" y="2070099"/>
            <a:ext cx="1335024" cy="1335024"/>
          </a:xfrm>
          <a:prstGeom prst="rect">
            <a:avLst/>
          </a:prstGeom>
          <a:solidFill>
            <a:schemeClr val="accent6">
              <a:lumMod val="50000"/>
            </a:schemeClr>
          </a:solidFill>
        </p:spPr>
        <p:txBody>
          <a:bodyPr/>
          <a:lstStyle>
            <a:lvl1pPr marL="0" indent="0">
              <a:buNone/>
              <a:defRPr sz="1000"/>
            </a:lvl1pPr>
          </a:lstStyle>
          <a:p>
            <a:endParaRPr lang="en-US"/>
          </a:p>
        </p:txBody>
      </p:sp>
      <p:sp>
        <p:nvSpPr>
          <p:cNvPr id="25" name="Picture Placeholder 2"/>
          <p:cNvSpPr>
            <a:spLocks noGrp="1"/>
          </p:cNvSpPr>
          <p:nvPr>
            <p:ph type="pic" sz="quarter" idx="28"/>
          </p:nvPr>
        </p:nvSpPr>
        <p:spPr>
          <a:xfrm>
            <a:off x="7050087" y="2070099"/>
            <a:ext cx="1335024" cy="1335024"/>
          </a:xfrm>
          <a:prstGeom prst="rect">
            <a:avLst/>
          </a:prstGeom>
          <a:solidFill>
            <a:schemeClr val="accent6">
              <a:lumMod val="50000"/>
            </a:schemeClr>
          </a:solidFill>
        </p:spPr>
        <p:txBody>
          <a:bodyPr/>
          <a:lstStyle>
            <a:lvl1pPr marL="0" indent="0">
              <a:buNone/>
              <a:defRPr sz="1000"/>
            </a:lvl1pPr>
          </a:lstStyle>
          <a:p>
            <a:endParaRPr lang="en-US"/>
          </a:p>
        </p:txBody>
      </p:sp>
      <p:sp>
        <p:nvSpPr>
          <p:cNvPr id="26" name="Picture Placeholder 2"/>
          <p:cNvSpPr>
            <a:spLocks noGrp="1"/>
          </p:cNvSpPr>
          <p:nvPr>
            <p:ph type="pic" sz="quarter" idx="29"/>
          </p:nvPr>
        </p:nvSpPr>
        <p:spPr>
          <a:xfrm>
            <a:off x="5659437" y="2070099"/>
            <a:ext cx="1335024" cy="1335024"/>
          </a:xfrm>
          <a:prstGeom prst="rect">
            <a:avLst/>
          </a:prstGeom>
          <a:solidFill>
            <a:schemeClr val="accent6">
              <a:lumMod val="50000"/>
            </a:schemeClr>
          </a:solidFill>
        </p:spPr>
        <p:txBody>
          <a:bodyPr/>
          <a:lstStyle>
            <a:lvl1pPr marL="0" indent="0">
              <a:buNone/>
              <a:defRPr sz="1000"/>
            </a:lvl1pPr>
          </a:lstStyle>
          <a:p>
            <a:endParaRPr lang="en-US"/>
          </a:p>
        </p:txBody>
      </p:sp>
      <p:sp>
        <p:nvSpPr>
          <p:cNvPr id="27" name="Picture Placeholder 2"/>
          <p:cNvSpPr>
            <a:spLocks noGrp="1"/>
          </p:cNvSpPr>
          <p:nvPr>
            <p:ph type="pic" sz="quarter" idx="30"/>
          </p:nvPr>
        </p:nvSpPr>
        <p:spPr>
          <a:xfrm>
            <a:off x="7050087" y="3454399"/>
            <a:ext cx="1335024" cy="1335024"/>
          </a:xfrm>
          <a:prstGeom prst="rect">
            <a:avLst/>
          </a:prstGeom>
          <a:solidFill>
            <a:schemeClr val="accent6">
              <a:lumMod val="50000"/>
            </a:schemeClr>
          </a:solidFill>
        </p:spPr>
        <p:txBody>
          <a:bodyPr/>
          <a:lstStyle>
            <a:lvl1pPr marL="0" indent="0">
              <a:buNone/>
              <a:defRPr sz="1000"/>
            </a:lvl1pPr>
          </a:lstStyle>
          <a:p>
            <a:endParaRPr lang="en-US"/>
          </a:p>
        </p:txBody>
      </p:sp>
      <p:sp>
        <p:nvSpPr>
          <p:cNvPr id="28" name="Picture Placeholder 2"/>
          <p:cNvSpPr>
            <a:spLocks noGrp="1"/>
          </p:cNvSpPr>
          <p:nvPr>
            <p:ph type="pic" sz="quarter" idx="31"/>
          </p:nvPr>
        </p:nvSpPr>
        <p:spPr>
          <a:xfrm>
            <a:off x="5659437" y="3454399"/>
            <a:ext cx="1335024" cy="1335024"/>
          </a:xfrm>
          <a:prstGeom prst="rect">
            <a:avLst/>
          </a:prstGeom>
          <a:solidFill>
            <a:schemeClr val="accent6">
              <a:lumMod val="50000"/>
            </a:schemeClr>
          </a:solidFill>
        </p:spPr>
        <p:txBody>
          <a:bodyPr/>
          <a:lstStyle>
            <a:lvl1pPr marL="0" indent="0">
              <a:buNone/>
              <a:defRPr sz="1000"/>
            </a:lvl1pPr>
          </a:lstStyle>
          <a:p>
            <a:endParaRPr lang="en-US"/>
          </a:p>
        </p:txBody>
      </p:sp>
      <p:sp>
        <p:nvSpPr>
          <p:cNvPr id="29" name="Picture Placeholder 2"/>
          <p:cNvSpPr>
            <a:spLocks noGrp="1"/>
          </p:cNvSpPr>
          <p:nvPr>
            <p:ph type="pic" sz="quarter" idx="32"/>
          </p:nvPr>
        </p:nvSpPr>
        <p:spPr>
          <a:xfrm>
            <a:off x="5659437" y="4838699"/>
            <a:ext cx="1335024" cy="1335024"/>
          </a:xfrm>
          <a:prstGeom prst="rect">
            <a:avLst/>
          </a:prstGeom>
          <a:solidFill>
            <a:schemeClr val="accent6">
              <a:lumMod val="50000"/>
            </a:schemeClr>
          </a:solidFill>
        </p:spPr>
        <p:txBody>
          <a:bodyPr/>
          <a:lstStyle>
            <a:lvl1pPr marL="0" indent="0">
              <a:buNone/>
              <a:defRPr sz="1000"/>
            </a:lvl1pPr>
          </a:lstStyle>
          <a:p>
            <a:endParaRPr lang="en-US"/>
          </a:p>
        </p:txBody>
      </p:sp>
      <p:sp>
        <p:nvSpPr>
          <p:cNvPr id="30" name="Picture Placeholder 2"/>
          <p:cNvSpPr>
            <a:spLocks noGrp="1"/>
          </p:cNvSpPr>
          <p:nvPr>
            <p:ph type="pic" sz="quarter" idx="33"/>
          </p:nvPr>
        </p:nvSpPr>
        <p:spPr>
          <a:xfrm>
            <a:off x="7050087" y="4838699"/>
            <a:ext cx="1335024" cy="1335024"/>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305558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Imag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www.unionstationhs.org</a:t>
            </a:r>
          </a:p>
        </p:txBody>
      </p:sp>
      <p:sp>
        <p:nvSpPr>
          <p:cNvPr id="7" name="Slide Number Placeholder 6"/>
          <p:cNvSpPr>
            <a:spLocks noGrp="1"/>
          </p:cNvSpPr>
          <p:nvPr>
            <p:ph type="sldNum" sz="quarter" idx="12"/>
          </p:nvPr>
        </p:nvSpPr>
        <p:spPr/>
        <p:txBody>
          <a:bodyPr/>
          <a:lstStyle/>
          <a:p>
            <a:fld id="{A2912448-FEEC-49E8-9588-2DF1F90D57C2}" type="slidenum">
              <a:rPr lang="en-US" smtClean="0"/>
              <a:t>‹#›</a:t>
            </a:fld>
            <a:endParaRPr lang="en-US"/>
          </a:p>
        </p:txBody>
      </p:sp>
      <p:sp>
        <p:nvSpPr>
          <p:cNvPr id="3" name="Picture Placeholder 2"/>
          <p:cNvSpPr>
            <a:spLocks noGrp="1"/>
          </p:cNvSpPr>
          <p:nvPr>
            <p:ph type="pic" sz="quarter" idx="13"/>
          </p:nvPr>
        </p:nvSpPr>
        <p:spPr>
          <a:xfrm>
            <a:off x="0" y="0"/>
            <a:ext cx="12192000" cy="2514600"/>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7132568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ortfolio #16">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3124199" y="6356350"/>
            <a:ext cx="4114800" cy="365125"/>
          </a:xfrm>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6" name="Picture Placeholder 2"/>
          <p:cNvSpPr>
            <a:spLocks noGrp="1"/>
          </p:cNvSpPr>
          <p:nvPr>
            <p:ph type="pic" sz="quarter" idx="22"/>
          </p:nvPr>
        </p:nvSpPr>
        <p:spPr>
          <a:xfrm>
            <a:off x="6096000" y="-1"/>
            <a:ext cx="6096000" cy="3382963"/>
          </a:xfrm>
          <a:prstGeom prst="rect">
            <a:avLst/>
          </a:prstGeom>
          <a:solidFill>
            <a:schemeClr val="accent6">
              <a:lumMod val="50000"/>
            </a:schemeClr>
          </a:solidFill>
        </p:spPr>
        <p:txBody>
          <a:bodyPr/>
          <a:lstStyle>
            <a:lvl1pPr marL="0" indent="0">
              <a:buNone/>
              <a:defRPr sz="1000"/>
            </a:lvl1pPr>
          </a:lstStyle>
          <a:p>
            <a:endParaRPr lang="en-US"/>
          </a:p>
        </p:txBody>
      </p:sp>
      <p:sp>
        <p:nvSpPr>
          <p:cNvPr id="7" name="Picture Placeholder 2"/>
          <p:cNvSpPr>
            <a:spLocks noGrp="1"/>
          </p:cNvSpPr>
          <p:nvPr>
            <p:ph type="pic" sz="quarter" idx="23"/>
          </p:nvPr>
        </p:nvSpPr>
        <p:spPr>
          <a:xfrm>
            <a:off x="6096000" y="3475037"/>
            <a:ext cx="6096000" cy="3382963"/>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276874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ortfolio #17">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10" name="Picture Placeholder 2"/>
          <p:cNvSpPr>
            <a:spLocks noGrp="1"/>
          </p:cNvSpPr>
          <p:nvPr>
            <p:ph type="pic" sz="quarter" idx="13"/>
          </p:nvPr>
        </p:nvSpPr>
        <p:spPr>
          <a:xfrm>
            <a:off x="1042878" y="3141919"/>
            <a:ext cx="1828800" cy="1828800"/>
          </a:xfrm>
          <a:prstGeom prst="ellipse">
            <a:avLst/>
          </a:prstGeom>
          <a:solidFill>
            <a:schemeClr val="accent6">
              <a:lumMod val="50000"/>
            </a:schemeClr>
          </a:solidFill>
        </p:spPr>
        <p:txBody>
          <a:bodyPr/>
          <a:lstStyle>
            <a:lvl1pPr marL="0" indent="0">
              <a:buNone/>
              <a:defRPr sz="1000"/>
            </a:lvl1pPr>
          </a:lstStyle>
          <a:p>
            <a:endParaRPr lang="en-US"/>
          </a:p>
        </p:txBody>
      </p:sp>
      <p:sp>
        <p:nvSpPr>
          <p:cNvPr id="11" name="Picture Placeholder 2"/>
          <p:cNvSpPr>
            <a:spLocks noGrp="1"/>
          </p:cNvSpPr>
          <p:nvPr>
            <p:ph type="pic" sz="quarter" idx="14"/>
          </p:nvPr>
        </p:nvSpPr>
        <p:spPr>
          <a:xfrm>
            <a:off x="2804638" y="3141919"/>
            <a:ext cx="1828800" cy="1828800"/>
          </a:xfrm>
          <a:prstGeom prst="ellipse">
            <a:avLst/>
          </a:prstGeom>
          <a:solidFill>
            <a:schemeClr val="accent6">
              <a:lumMod val="50000"/>
            </a:schemeClr>
          </a:solidFill>
        </p:spPr>
        <p:txBody>
          <a:bodyPr/>
          <a:lstStyle>
            <a:lvl1pPr marL="0" indent="0">
              <a:buNone/>
              <a:defRPr sz="1000"/>
            </a:lvl1pPr>
          </a:lstStyle>
          <a:p>
            <a:endParaRPr lang="en-US"/>
          </a:p>
        </p:txBody>
      </p:sp>
      <p:sp>
        <p:nvSpPr>
          <p:cNvPr id="12" name="Picture Placeholder 2"/>
          <p:cNvSpPr>
            <a:spLocks noGrp="1"/>
          </p:cNvSpPr>
          <p:nvPr>
            <p:ph type="pic" sz="quarter" idx="15"/>
          </p:nvPr>
        </p:nvSpPr>
        <p:spPr>
          <a:xfrm>
            <a:off x="7569193" y="3141919"/>
            <a:ext cx="1828800" cy="1828800"/>
          </a:xfrm>
          <a:prstGeom prst="ellipse">
            <a:avLst/>
          </a:prstGeom>
          <a:solidFill>
            <a:schemeClr val="accent6">
              <a:lumMod val="50000"/>
            </a:schemeClr>
          </a:solidFill>
        </p:spPr>
        <p:txBody>
          <a:bodyPr/>
          <a:lstStyle>
            <a:lvl1pPr marL="0" indent="0">
              <a:buNone/>
              <a:defRPr sz="1000"/>
            </a:lvl1pPr>
          </a:lstStyle>
          <a:p>
            <a:endParaRPr lang="en-US"/>
          </a:p>
        </p:txBody>
      </p:sp>
      <p:sp>
        <p:nvSpPr>
          <p:cNvPr id="13" name="Picture Placeholder 2"/>
          <p:cNvSpPr>
            <a:spLocks noGrp="1"/>
          </p:cNvSpPr>
          <p:nvPr>
            <p:ph type="pic" sz="quarter" idx="16"/>
          </p:nvPr>
        </p:nvSpPr>
        <p:spPr>
          <a:xfrm>
            <a:off x="9330953" y="3141919"/>
            <a:ext cx="1828800" cy="1828800"/>
          </a:xfrm>
          <a:prstGeom prst="ellipse">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286024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ice Tabl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4" name="Rectangle 3"/>
          <p:cNvSpPr/>
          <p:nvPr userDrawn="1"/>
        </p:nvSpPr>
        <p:spPr>
          <a:xfrm>
            <a:off x="1028700" y="2514600"/>
            <a:ext cx="2363086" cy="3276600"/>
          </a:xfrm>
          <a:prstGeom prst="rect">
            <a:avLst/>
          </a:prstGeom>
          <a:solidFill>
            <a:srgbClr val="F4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3619205" y="2514600"/>
            <a:ext cx="2363086" cy="32766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8800214" y="2514600"/>
            <a:ext cx="2363086" cy="32766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6209710" y="2514600"/>
            <a:ext cx="2363086" cy="3276600"/>
          </a:xfrm>
          <a:prstGeom prst="rect">
            <a:avLst/>
          </a:prstGeom>
          <a:solidFill>
            <a:srgbClr val="F4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p:cNvSpPr>
            <a:spLocks noGrp="1"/>
          </p:cNvSpPr>
          <p:nvPr>
            <p:ph type="pic" sz="quarter" idx="22"/>
          </p:nvPr>
        </p:nvSpPr>
        <p:spPr>
          <a:xfrm>
            <a:off x="1024639" y="2514600"/>
            <a:ext cx="2363086" cy="1344613"/>
          </a:xfrm>
          <a:prstGeom prst="rect">
            <a:avLst/>
          </a:prstGeom>
          <a:solidFill>
            <a:schemeClr val="accent6">
              <a:lumMod val="50000"/>
            </a:schemeClr>
          </a:solidFill>
        </p:spPr>
        <p:txBody>
          <a:bodyPr/>
          <a:lstStyle>
            <a:lvl1pPr marL="0" indent="0">
              <a:buNone/>
              <a:defRPr sz="1000"/>
            </a:lvl1pPr>
          </a:lstStyle>
          <a:p>
            <a:endParaRPr lang="en-US"/>
          </a:p>
        </p:txBody>
      </p:sp>
      <p:sp>
        <p:nvSpPr>
          <p:cNvPr id="15" name="Picture Placeholder 2"/>
          <p:cNvSpPr>
            <a:spLocks noGrp="1"/>
          </p:cNvSpPr>
          <p:nvPr>
            <p:ph type="pic" sz="quarter" idx="23"/>
          </p:nvPr>
        </p:nvSpPr>
        <p:spPr>
          <a:xfrm>
            <a:off x="3619057" y="2514600"/>
            <a:ext cx="2363086" cy="1344613"/>
          </a:xfrm>
          <a:prstGeom prst="rect">
            <a:avLst/>
          </a:prstGeom>
          <a:solidFill>
            <a:schemeClr val="accent6">
              <a:lumMod val="50000"/>
            </a:schemeClr>
          </a:solidFill>
        </p:spPr>
        <p:txBody>
          <a:bodyPr/>
          <a:lstStyle>
            <a:lvl1pPr marL="0" indent="0">
              <a:buNone/>
              <a:defRPr sz="1000"/>
            </a:lvl1pPr>
          </a:lstStyle>
          <a:p>
            <a:endParaRPr lang="en-US"/>
          </a:p>
        </p:txBody>
      </p:sp>
      <p:sp>
        <p:nvSpPr>
          <p:cNvPr id="16" name="Picture Placeholder 2"/>
          <p:cNvSpPr>
            <a:spLocks noGrp="1"/>
          </p:cNvSpPr>
          <p:nvPr>
            <p:ph type="pic" sz="quarter" idx="24"/>
          </p:nvPr>
        </p:nvSpPr>
        <p:spPr>
          <a:xfrm>
            <a:off x="6206239" y="2514599"/>
            <a:ext cx="2363086" cy="1344613"/>
          </a:xfrm>
          <a:prstGeom prst="rect">
            <a:avLst/>
          </a:prstGeom>
          <a:solidFill>
            <a:schemeClr val="accent6">
              <a:lumMod val="50000"/>
            </a:schemeClr>
          </a:solidFill>
        </p:spPr>
        <p:txBody>
          <a:bodyPr/>
          <a:lstStyle>
            <a:lvl1pPr marL="0" indent="0">
              <a:buNone/>
              <a:defRPr sz="1000"/>
            </a:lvl1pPr>
          </a:lstStyle>
          <a:p>
            <a:endParaRPr lang="en-US"/>
          </a:p>
        </p:txBody>
      </p:sp>
      <p:sp>
        <p:nvSpPr>
          <p:cNvPr id="17" name="Picture Placeholder 2"/>
          <p:cNvSpPr>
            <a:spLocks noGrp="1"/>
          </p:cNvSpPr>
          <p:nvPr>
            <p:ph type="pic" sz="quarter" idx="25"/>
          </p:nvPr>
        </p:nvSpPr>
        <p:spPr>
          <a:xfrm>
            <a:off x="8800214" y="2514598"/>
            <a:ext cx="2363086" cy="1344613"/>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2567619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ortfolio #18">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7" name="Picture Placeholder 2"/>
          <p:cNvSpPr>
            <a:spLocks noGrp="1"/>
          </p:cNvSpPr>
          <p:nvPr>
            <p:ph type="pic" sz="quarter" idx="22"/>
          </p:nvPr>
        </p:nvSpPr>
        <p:spPr>
          <a:xfrm>
            <a:off x="1028699" y="701675"/>
            <a:ext cx="4151313" cy="1619250"/>
          </a:xfrm>
          <a:prstGeom prst="rect">
            <a:avLst/>
          </a:prstGeom>
          <a:solidFill>
            <a:schemeClr val="accent6">
              <a:lumMod val="50000"/>
            </a:schemeClr>
          </a:solidFill>
        </p:spPr>
        <p:txBody>
          <a:bodyPr/>
          <a:lstStyle>
            <a:lvl1pPr marL="0" indent="0">
              <a:buNone/>
              <a:defRPr sz="1000"/>
            </a:lvl1pPr>
          </a:lstStyle>
          <a:p>
            <a:endParaRPr lang="en-US"/>
          </a:p>
        </p:txBody>
      </p:sp>
      <p:sp>
        <p:nvSpPr>
          <p:cNvPr id="10" name="Picture Placeholder 2"/>
          <p:cNvSpPr>
            <a:spLocks noGrp="1"/>
          </p:cNvSpPr>
          <p:nvPr>
            <p:ph type="pic" sz="quarter" idx="23"/>
          </p:nvPr>
        </p:nvSpPr>
        <p:spPr>
          <a:xfrm>
            <a:off x="1028698" y="2438400"/>
            <a:ext cx="4151313" cy="1619250"/>
          </a:xfrm>
          <a:prstGeom prst="rect">
            <a:avLst/>
          </a:prstGeom>
          <a:solidFill>
            <a:schemeClr val="accent6">
              <a:lumMod val="50000"/>
            </a:schemeClr>
          </a:solidFill>
        </p:spPr>
        <p:txBody>
          <a:bodyPr/>
          <a:lstStyle>
            <a:lvl1pPr marL="0" indent="0">
              <a:buNone/>
              <a:defRPr sz="1000"/>
            </a:lvl1pPr>
          </a:lstStyle>
          <a:p>
            <a:endParaRPr lang="en-US"/>
          </a:p>
        </p:txBody>
      </p:sp>
      <p:sp>
        <p:nvSpPr>
          <p:cNvPr id="11" name="Picture Placeholder 2"/>
          <p:cNvSpPr>
            <a:spLocks noGrp="1"/>
          </p:cNvSpPr>
          <p:nvPr>
            <p:ph type="pic" sz="quarter" idx="24"/>
          </p:nvPr>
        </p:nvSpPr>
        <p:spPr>
          <a:xfrm>
            <a:off x="1028697" y="4175125"/>
            <a:ext cx="4151313" cy="1619250"/>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41989534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ortfolio #19">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6" name="Picture Placeholder 2"/>
          <p:cNvSpPr>
            <a:spLocks noGrp="1"/>
          </p:cNvSpPr>
          <p:nvPr>
            <p:ph type="pic" sz="quarter" idx="22"/>
          </p:nvPr>
        </p:nvSpPr>
        <p:spPr>
          <a:xfrm>
            <a:off x="6096000" y="685799"/>
            <a:ext cx="5067300" cy="1800225"/>
          </a:xfrm>
          <a:prstGeom prst="roundRect">
            <a:avLst>
              <a:gd name="adj" fmla="val 3036"/>
            </a:avLst>
          </a:prstGeom>
          <a:solidFill>
            <a:schemeClr val="accent6">
              <a:lumMod val="50000"/>
            </a:schemeClr>
          </a:solidFill>
        </p:spPr>
        <p:txBody>
          <a:bodyPr/>
          <a:lstStyle>
            <a:lvl1pPr marL="0" indent="0">
              <a:buNone/>
              <a:defRPr sz="1000"/>
            </a:lvl1pPr>
          </a:lstStyle>
          <a:p>
            <a:endParaRPr lang="en-US"/>
          </a:p>
        </p:txBody>
      </p:sp>
      <p:sp>
        <p:nvSpPr>
          <p:cNvPr id="7" name="Picture Placeholder 2"/>
          <p:cNvSpPr>
            <a:spLocks noGrp="1"/>
          </p:cNvSpPr>
          <p:nvPr>
            <p:ph type="pic" sz="quarter" idx="23"/>
          </p:nvPr>
        </p:nvSpPr>
        <p:spPr>
          <a:xfrm>
            <a:off x="8648700" y="2514600"/>
            <a:ext cx="2514600" cy="1831975"/>
          </a:xfrm>
          <a:prstGeom prst="roundRect">
            <a:avLst>
              <a:gd name="adj" fmla="val 3036"/>
            </a:avLst>
          </a:prstGeom>
          <a:solidFill>
            <a:schemeClr val="accent6">
              <a:lumMod val="50000"/>
            </a:schemeClr>
          </a:solidFill>
        </p:spPr>
        <p:txBody>
          <a:bodyPr/>
          <a:lstStyle>
            <a:lvl1pPr marL="0" indent="0">
              <a:buNone/>
              <a:defRPr sz="1000"/>
            </a:lvl1pPr>
          </a:lstStyle>
          <a:p>
            <a:endParaRPr lang="en-US"/>
          </a:p>
        </p:txBody>
      </p:sp>
      <p:sp>
        <p:nvSpPr>
          <p:cNvPr id="10" name="Rounded Rectangle 9"/>
          <p:cNvSpPr/>
          <p:nvPr userDrawn="1"/>
        </p:nvSpPr>
        <p:spPr>
          <a:xfrm>
            <a:off x="6095999" y="2514600"/>
            <a:ext cx="2514600" cy="3276600"/>
          </a:xfrm>
          <a:prstGeom prst="roundRect">
            <a:avLst>
              <a:gd name="adj" fmla="val 1919"/>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8648700" y="4380609"/>
            <a:ext cx="2514600" cy="1410591"/>
          </a:xfrm>
          <a:prstGeom prst="roundRect">
            <a:avLst>
              <a:gd name="adj" fmla="val 1919"/>
            </a:avLst>
          </a:prstGeom>
          <a:solidFill>
            <a:srgbClr val="F4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63695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ortfolio #20">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5" name="Rounded Rectangle 4"/>
          <p:cNvSpPr/>
          <p:nvPr userDrawn="1"/>
        </p:nvSpPr>
        <p:spPr>
          <a:xfrm>
            <a:off x="7006856" y="3455579"/>
            <a:ext cx="2647507" cy="2335621"/>
          </a:xfrm>
          <a:prstGeom prst="roundRect">
            <a:avLst>
              <a:gd name="adj" fmla="val 104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userDrawn="1"/>
        </p:nvSpPr>
        <p:spPr>
          <a:xfrm>
            <a:off x="9686257" y="3455579"/>
            <a:ext cx="1477043" cy="2335621"/>
          </a:xfrm>
          <a:prstGeom prst="roundRect">
            <a:avLst>
              <a:gd name="adj" fmla="val 1047"/>
            </a:avLst>
          </a:prstGeom>
          <a:solidFill>
            <a:srgbClr val="F4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p:cNvSpPr>
            <a:spLocks noGrp="1"/>
          </p:cNvSpPr>
          <p:nvPr>
            <p:ph type="pic" sz="quarter" idx="22"/>
          </p:nvPr>
        </p:nvSpPr>
        <p:spPr>
          <a:xfrm>
            <a:off x="7006856" y="701675"/>
            <a:ext cx="4156444" cy="2727325"/>
          </a:xfrm>
          <a:prstGeom prst="roundRect">
            <a:avLst>
              <a:gd name="adj" fmla="val 2265"/>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38941909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shboard #1">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7" name="Picture Placeholder 2"/>
          <p:cNvSpPr>
            <a:spLocks noGrp="1"/>
          </p:cNvSpPr>
          <p:nvPr>
            <p:ph type="pic" sz="quarter" idx="23"/>
          </p:nvPr>
        </p:nvSpPr>
        <p:spPr>
          <a:xfrm>
            <a:off x="6178550" y="685800"/>
            <a:ext cx="3100388" cy="3676650"/>
          </a:xfrm>
          <a:prstGeom prst="roundRect">
            <a:avLst>
              <a:gd name="adj" fmla="val 1341"/>
            </a:avLst>
          </a:prstGeom>
          <a:solidFill>
            <a:schemeClr val="accent6">
              <a:lumMod val="50000"/>
            </a:schemeClr>
          </a:solidFill>
        </p:spPr>
        <p:txBody>
          <a:bodyPr/>
          <a:lstStyle>
            <a:lvl1pPr marL="0" indent="0">
              <a:buNone/>
              <a:defRPr sz="1000"/>
            </a:lvl1pPr>
          </a:lstStyle>
          <a:p>
            <a:endParaRPr lang="en-US"/>
          </a:p>
        </p:txBody>
      </p:sp>
      <p:sp>
        <p:nvSpPr>
          <p:cNvPr id="10" name="Picture Placeholder 2"/>
          <p:cNvSpPr>
            <a:spLocks noGrp="1"/>
          </p:cNvSpPr>
          <p:nvPr>
            <p:ph type="pic" sz="quarter" idx="24"/>
          </p:nvPr>
        </p:nvSpPr>
        <p:spPr>
          <a:xfrm>
            <a:off x="1793874" y="685800"/>
            <a:ext cx="4297363" cy="2743200"/>
          </a:xfrm>
          <a:prstGeom prst="roundRect">
            <a:avLst>
              <a:gd name="adj" fmla="val 1887"/>
            </a:avLst>
          </a:prstGeom>
          <a:solidFill>
            <a:schemeClr val="accent6">
              <a:lumMod val="50000"/>
            </a:schemeClr>
          </a:solidFill>
        </p:spPr>
        <p:txBody>
          <a:bodyPr/>
          <a:lstStyle>
            <a:lvl1pPr marL="0" indent="0">
              <a:buNone/>
              <a:defRPr sz="1000"/>
            </a:lvl1pPr>
          </a:lstStyle>
          <a:p>
            <a:endParaRPr lang="en-US"/>
          </a:p>
        </p:txBody>
      </p:sp>
      <p:sp>
        <p:nvSpPr>
          <p:cNvPr id="11" name="Picture Placeholder 2"/>
          <p:cNvSpPr>
            <a:spLocks noGrp="1"/>
          </p:cNvSpPr>
          <p:nvPr>
            <p:ph type="pic" sz="quarter" idx="25"/>
          </p:nvPr>
        </p:nvSpPr>
        <p:spPr>
          <a:xfrm>
            <a:off x="1028700" y="3496441"/>
            <a:ext cx="3236913" cy="2296347"/>
          </a:xfrm>
          <a:prstGeom prst="roundRect">
            <a:avLst>
              <a:gd name="adj" fmla="val 1205"/>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4235959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shboard #2">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7" name="Picture Placeholder 2"/>
          <p:cNvSpPr>
            <a:spLocks noGrp="1"/>
          </p:cNvSpPr>
          <p:nvPr>
            <p:ph type="pic" sz="quarter" idx="25"/>
          </p:nvPr>
        </p:nvSpPr>
        <p:spPr>
          <a:xfrm>
            <a:off x="1038225" y="3498850"/>
            <a:ext cx="3236913" cy="2668588"/>
          </a:xfrm>
          <a:prstGeom prst="roundRect">
            <a:avLst>
              <a:gd name="adj" fmla="val 1205"/>
            </a:avLst>
          </a:prstGeom>
          <a:solidFill>
            <a:schemeClr val="accent6">
              <a:lumMod val="50000"/>
            </a:schemeClr>
          </a:solidFill>
        </p:spPr>
        <p:txBody>
          <a:bodyPr/>
          <a:lstStyle>
            <a:lvl1pPr marL="0" indent="0">
              <a:buNone/>
              <a:defRPr sz="1000"/>
            </a:lvl1pPr>
          </a:lstStyle>
          <a:p>
            <a:endParaRPr lang="en-US"/>
          </a:p>
        </p:txBody>
      </p:sp>
      <p:sp>
        <p:nvSpPr>
          <p:cNvPr id="10" name="Picture Placeholder 2"/>
          <p:cNvSpPr>
            <a:spLocks noGrp="1"/>
          </p:cNvSpPr>
          <p:nvPr>
            <p:ph type="pic" sz="quarter" idx="26"/>
          </p:nvPr>
        </p:nvSpPr>
        <p:spPr>
          <a:xfrm>
            <a:off x="6162675" y="682625"/>
            <a:ext cx="2360613" cy="2743200"/>
          </a:xfrm>
          <a:prstGeom prst="roundRect">
            <a:avLst>
              <a:gd name="adj" fmla="val 1205"/>
            </a:avLst>
          </a:prstGeom>
          <a:solidFill>
            <a:schemeClr val="accent6">
              <a:lumMod val="50000"/>
            </a:schemeClr>
          </a:solidFill>
        </p:spPr>
        <p:txBody>
          <a:bodyPr/>
          <a:lstStyle>
            <a:lvl1pPr marL="0" indent="0">
              <a:buNone/>
              <a:defRPr sz="1000"/>
            </a:lvl1pPr>
          </a:lstStyle>
          <a:p>
            <a:endParaRPr lang="en-US"/>
          </a:p>
        </p:txBody>
      </p:sp>
      <p:sp>
        <p:nvSpPr>
          <p:cNvPr id="11" name="Picture Placeholder 2"/>
          <p:cNvSpPr>
            <a:spLocks noGrp="1"/>
          </p:cNvSpPr>
          <p:nvPr>
            <p:ph type="pic" sz="quarter" idx="27"/>
          </p:nvPr>
        </p:nvSpPr>
        <p:spPr>
          <a:xfrm>
            <a:off x="8597900" y="3498850"/>
            <a:ext cx="2570163" cy="2668588"/>
          </a:xfrm>
          <a:prstGeom prst="roundRect">
            <a:avLst>
              <a:gd name="adj" fmla="val 1205"/>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42223337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ight Imag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lvl1pPr>
              <a:defRPr/>
            </a:lvl1p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7" name="Picture Placeholder 2"/>
          <p:cNvSpPr>
            <a:spLocks noGrp="1"/>
          </p:cNvSpPr>
          <p:nvPr>
            <p:ph type="pic" sz="quarter" idx="13"/>
          </p:nvPr>
        </p:nvSpPr>
        <p:spPr>
          <a:xfrm>
            <a:off x="7004050" y="0"/>
            <a:ext cx="5187950" cy="6858000"/>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2722146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Imag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7" name="Picture Placeholder 6"/>
          <p:cNvSpPr>
            <a:spLocks noGrp="1"/>
          </p:cNvSpPr>
          <p:nvPr>
            <p:ph type="pic" sz="quarter" idx="13"/>
          </p:nvPr>
        </p:nvSpPr>
        <p:spPr>
          <a:xfrm>
            <a:off x="1031494" y="4664076"/>
            <a:ext cx="1133856" cy="1133856"/>
          </a:xfrm>
          <a:prstGeom prst="ellipse">
            <a:avLst/>
          </a:prstGeom>
          <a:solidFill>
            <a:schemeClr val="accent6">
              <a:lumMod val="50000"/>
            </a:schemeClr>
          </a:solidFill>
        </p:spPr>
        <p:txBody>
          <a:bodyPr/>
          <a:lstStyle>
            <a:lvl1pPr marL="0" indent="0">
              <a:buNone/>
              <a:defRPr sz="800"/>
            </a:lvl1pPr>
          </a:lstStyle>
          <a:p>
            <a:endParaRPr lang="en-US"/>
          </a:p>
        </p:txBody>
      </p:sp>
      <p:sp>
        <p:nvSpPr>
          <p:cNvPr id="10" name="Picture Placeholder 6"/>
          <p:cNvSpPr>
            <a:spLocks noGrp="1"/>
          </p:cNvSpPr>
          <p:nvPr>
            <p:ph type="pic" sz="quarter" idx="14"/>
          </p:nvPr>
        </p:nvSpPr>
        <p:spPr>
          <a:xfrm>
            <a:off x="4589202" y="4664076"/>
            <a:ext cx="1133856" cy="1133856"/>
          </a:xfrm>
          <a:prstGeom prst="ellipse">
            <a:avLst/>
          </a:prstGeom>
          <a:solidFill>
            <a:schemeClr val="accent6">
              <a:lumMod val="50000"/>
            </a:schemeClr>
          </a:solidFill>
        </p:spPr>
        <p:txBody>
          <a:bodyPr/>
          <a:lstStyle>
            <a:lvl1pPr marL="0" indent="0">
              <a:buNone/>
              <a:defRPr sz="800"/>
            </a:lvl1pPr>
          </a:lstStyle>
          <a:p>
            <a:endParaRPr lang="en-US"/>
          </a:p>
        </p:txBody>
      </p:sp>
    </p:spTree>
    <p:extLst>
      <p:ext uri="{BB962C8B-B14F-4D97-AF65-F5344CB8AC3E}">
        <p14:creationId xmlns:p14="http://schemas.microsoft.com/office/powerpoint/2010/main" val="32211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Work #1">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www.unionstationhs.org</a:t>
            </a:r>
          </a:p>
        </p:txBody>
      </p:sp>
      <p:sp>
        <p:nvSpPr>
          <p:cNvPr id="7" name="Slide Number Placeholder 6"/>
          <p:cNvSpPr>
            <a:spLocks noGrp="1"/>
          </p:cNvSpPr>
          <p:nvPr>
            <p:ph type="sldNum" sz="quarter" idx="12"/>
          </p:nvPr>
        </p:nvSpPr>
        <p:spPr/>
        <p:txBody>
          <a:bodyPr/>
          <a:lstStyle/>
          <a:p>
            <a:fld id="{A2912448-FEEC-49E8-9588-2DF1F90D57C2}" type="slidenum">
              <a:rPr lang="en-US" smtClean="0"/>
              <a:t>‹#›</a:t>
            </a:fld>
            <a:endParaRPr lang="en-US"/>
          </a:p>
        </p:txBody>
      </p:sp>
      <p:sp>
        <p:nvSpPr>
          <p:cNvPr id="4" name="Rectangle 3"/>
          <p:cNvSpPr/>
          <p:nvPr userDrawn="1"/>
        </p:nvSpPr>
        <p:spPr>
          <a:xfrm>
            <a:off x="8693888" y="3429000"/>
            <a:ext cx="2469412" cy="2362200"/>
          </a:xfrm>
          <a:prstGeom prst="rect">
            <a:avLst/>
          </a:prstGeom>
          <a:solidFill>
            <a:srgbClr val="F4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3583763" y="3429000"/>
            <a:ext cx="2469412" cy="2362200"/>
          </a:xfrm>
          <a:prstGeom prst="rect">
            <a:avLst/>
          </a:prstGeom>
          <a:solidFill>
            <a:srgbClr val="F47B2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3" name="Picture Placeholder 2"/>
          <p:cNvSpPr>
            <a:spLocks noGrp="1"/>
          </p:cNvSpPr>
          <p:nvPr>
            <p:ph type="pic" sz="quarter" idx="13"/>
          </p:nvPr>
        </p:nvSpPr>
        <p:spPr>
          <a:xfrm>
            <a:off x="1028700" y="3429000"/>
            <a:ext cx="2468880" cy="2359152"/>
          </a:xfrm>
          <a:prstGeom prst="rect">
            <a:avLst/>
          </a:prstGeom>
          <a:solidFill>
            <a:schemeClr val="accent6">
              <a:lumMod val="50000"/>
            </a:schemeClr>
          </a:solidFill>
        </p:spPr>
        <p:txBody>
          <a:bodyPr/>
          <a:lstStyle>
            <a:lvl1pPr marL="0" indent="0">
              <a:buNone/>
              <a:defRPr sz="1000"/>
            </a:lvl1pPr>
          </a:lstStyle>
          <a:p>
            <a:endParaRPr lang="en-US"/>
          </a:p>
        </p:txBody>
      </p:sp>
      <p:sp>
        <p:nvSpPr>
          <p:cNvPr id="10" name="Picture Placeholder 2"/>
          <p:cNvSpPr>
            <a:spLocks noGrp="1"/>
          </p:cNvSpPr>
          <p:nvPr>
            <p:ph type="pic" sz="quarter" idx="14"/>
          </p:nvPr>
        </p:nvSpPr>
        <p:spPr>
          <a:xfrm>
            <a:off x="6138863" y="3429000"/>
            <a:ext cx="2468880" cy="2359152"/>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815861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stiminiolas">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5" name="Picture Placeholder 2"/>
          <p:cNvSpPr>
            <a:spLocks noGrp="1"/>
          </p:cNvSpPr>
          <p:nvPr>
            <p:ph type="pic" sz="quarter" idx="22"/>
          </p:nvPr>
        </p:nvSpPr>
        <p:spPr>
          <a:xfrm>
            <a:off x="1028700" y="685800"/>
            <a:ext cx="10134600" cy="5486400"/>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31410580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ock Up #1">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10" name="Picture Placeholder 2"/>
          <p:cNvSpPr>
            <a:spLocks noGrp="1"/>
          </p:cNvSpPr>
          <p:nvPr>
            <p:ph type="pic" sz="quarter" idx="14"/>
          </p:nvPr>
        </p:nvSpPr>
        <p:spPr>
          <a:xfrm>
            <a:off x="8674247" y="2339974"/>
            <a:ext cx="2362200" cy="3135313"/>
          </a:xfrm>
          <a:prstGeom prst="rect">
            <a:avLst/>
          </a:prstGeom>
          <a:solidFill>
            <a:schemeClr val="accent6">
              <a:lumMod val="50000"/>
            </a:schemeClr>
          </a:solidFill>
        </p:spPr>
        <p:txBody>
          <a:bodyPr/>
          <a:lstStyle>
            <a:lvl1pPr marL="0" indent="0">
              <a:buNone/>
              <a:defRPr sz="1000"/>
            </a:lvl1pPr>
          </a:lstStyle>
          <a:p>
            <a:endParaRPr lang="en-US"/>
          </a:p>
        </p:txBody>
      </p:sp>
      <p:sp>
        <p:nvSpPr>
          <p:cNvPr id="3" name="Picture Placeholder 2"/>
          <p:cNvSpPr>
            <a:spLocks noGrp="1"/>
          </p:cNvSpPr>
          <p:nvPr>
            <p:ph type="pic" sz="quarter" idx="13"/>
          </p:nvPr>
        </p:nvSpPr>
        <p:spPr>
          <a:xfrm>
            <a:off x="5985022" y="3306763"/>
            <a:ext cx="3170238" cy="2360612"/>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39525320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ock Up #2">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5" name="Picture Placeholder 2"/>
          <p:cNvSpPr>
            <a:spLocks noGrp="1"/>
          </p:cNvSpPr>
          <p:nvPr>
            <p:ph type="pic" sz="quarter" idx="13"/>
          </p:nvPr>
        </p:nvSpPr>
        <p:spPr>
          <a:xfrm>
            <a:off x="1152524" y="2681288"/>
            <a:ext cx="4943475" cy="3109912"/>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0648003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ock Up #3">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www.websitename.com</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5" name="Picture Placeholder 2"/>
          <p:cNvSpPr>
            <a:spLocks noGrp="1"/>
          </p:cNvSpPr>
          <p:nvPr>
            <p:ph type="pic" sz="quarter" idx="13"/>
          </p:nvPr>
        </p:nvSpPr>
        <p:spPr>
          <a:xfrm>
            <a:off x="6816725" y="2211388"/>
            <a:ext cx="4208463" cy="2541587"/>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23254388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ock Up #4">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www.unionstationhs.org</a:t>
            </a:r>
          </a:p>
        </p:txBody>
      </p:sp>
      <p:sp>
        <p:nvSpPr>
          <p:cNvPr id="5" name="Slide Number Placeholder 4"/>
          <p:cNvSpPr>
            <a:spLocks noGrp="1"/>
          </p:cNvSpPr>
          <p:nvPr>
            <p:ph type="sldNum" sz="quarter" idx="12"/>
          </p:nvPr>
        </p:nvSpPr>
        <p:spPr/>
        <p:txBody>
          <a:bodyPr/>
          <a:lstStyle/>
          <a:p>
            <a:fld id="{A2912448-FEEC-49E8-9588-2DF1F90D57C2}" type="slidenum">
              <a:rPr lang="en-US" smtClean="0"/>
              <a:t>‹#›</a:t>
            </a:fld>
            <a:endParaRPr lang="en-US"/>
          </a:p>
        </p:txBody>
      </p:sp>
      <p:sp>
        <p:nvSpPr>
          <p:cNvPr id="7" name="Picture Placeholder 2"/>
          <p:cNvSpPr>
            <a:spLocks noGrp="1"/>
          </p:cNvSpPr>
          <p:nvPr>
            <p:ph type="pic" sz="quarter" idx="13"/>
          </p:nvPr>
        </p:nvSpPr>
        <p:spPr>
          <a:xfrm>
            <a:off x="6861175" y="2692400"/>
            <a:ext cx="3910013" cy="2952750"/>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3827230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ock Up #5">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www.unionstationhs.org</a:t>
            </a:r>
          </a:p>
        </p:txBody>
      </p:sp>
      <p:sp>
        <p:nvSpPr>
          <p:cNvPr id="4" name="Slide Number Placeholder 3"/>
          <p:cNvSpPr>
            <a:spLocks noGrp="1"/>
          </p:cNvSpPr>
          <p:nvPr>
            <p:ph type="sldNum" sz="quarter" idx="12"/>
          </p:nvPr>
        </p:nvSpPr>
        <p:spPr/>
        <p:txBody>
          <a:bodyPr/>
          <a:lstStyle/>
          <a:p>
            <a:fld id="{A2912448-FEEC-49E8-9588-2DF1F90D57C2}" type="slidenum">
              <a:rPr lang="en-US" smtClean="0"/>
              <a:t>‹#›</a:t>
            </a:fld>
            <a:endParaRPr lang="en-US"/>
          </a:p>
        </p:txBody>
      </p:sp>
      <p:sp>
        <p:nvSpPr>
          <p:cNvPr id="7" name="Picture Placeholder 2"/>
          <p:cNvSpPr>
            <a:spLocks noGrp="1"/>
          </p:cNvSpPr>
          <p:nvPr>
            <p:ph type="pic" sz="quarter" idx="13"/>
          </p:nvPr>
        </p:nvSpPr>
        <p:spPr>
          <a:xfrm>
            <a:off x="5487988" y="863600"/>
            <a:ext cx="4941887" cy="3132138"/>
          </a:xfrm>
          <a:prstGeom prst="rect">
            <a:avLst/>
          </a:prstGeom>
          <a:solidFill>
            <a:schemeClr val="accent6">
              <a:lumMod val="50000"/>
            </a:schemeClr>
          </a:solidFill>
        </p:spPr>
        <p:txBody>
          <a:bodyPr/>
          <a:lstStyle>
            <a:lvl1pPr marL="0" indent="0">
              <a:buNone/>
              <a:defRPr sz="1000"/>
            </a:lvl1pPr>
          </a:lstStyle>
          <a:p>
            <a:endParaRPr lang="en-US"/>
          </a:p>
        </p:txBody>
      </p:sp>
      <p:sp>
        <p:nvSpPr>
          <p:cNvPr id="8" name="Picture Placeholder 2"/>
          <p:cNvSpPr>
            <a:spLocks noGrp="1"/>
          </p:cNvSpPr>
          <p:nvPr>
            <p:ph type="pic" sz="quarter" idx="14"/>
          </p:nvPr>
        </p:nvSpPr>
        <p:spPr>
          <a:xfrm>
            <a:off x="8796338" y="2471738"/>
            <a:ext cx="2346325" cy="3025775"/>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956465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ock Up #6">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www.unionstationhs.org</a:t>
            </a:r>
          </a:p>
        </p:txBody>
      </p:sp>
      <p:sp>
        <p:nvSpPr>
          <p:cNvPr id="7" name="Slide Number Placeholder 6"/>
          <p:cNvSpPr>
            <a:spLocks noGrp="1"/>
          </p:cNvSpPr>
          <p:nvPr>
            <p:ph type="sldNum" sz="quarter" idx="12"/>
          </p:nvPr>
        </p:nvSpPr>
        <p:spPr/>
        <p:txBody>
          <a:bodyPr/>
          <a:lstStyle/>
          <a:p>
            <a:fld id="{A2912448-FEEC-49E8-9588-2DF1F90D57C2}" type="slidenum">
              <a:rPr lang="en-US" smtClean="0"/>
              <a:t>‹#›</a:t>
            </a:fld>
            <a:endParaRPr lang="en-US"/>
          </a:p>
        </p:txBody>
      </p:sp>
      <p:sp>
        <p:nvSpPr>
          <p:cNvPr id="5" name="Picture Placeholder 2"/>
          <p:cNvSpPr>
            <a:spLocks noGrp="1"/>
          </p:cNvSpPr>
          <p:nvPr>
            <p:ph type="pic" sz="quarter" idx="13"/>
          </p:nvPr>
        </p:nvSpPr>
        <p:spPr>
          <a:xfrm>
            <a:off x="6711951" y="2181225"/>
            <a:ext cx="4281488" cy="2586038"/>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9331422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ock Up #7">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www.unionstationhs.org</a:t>
            </a:r>
          </a:p>
        </p:txBody>
      </p:sp>
      <p:sp>
        <p:nvSpPr>
          <p:cNvPr id="7" name="Slide Number Placeholder 6"/>
          <p:cNvSpPr>
            <a:spLocks noGrp="1"/>
          </p:cNvSpPr>
          <p:nvPr>
            <p:ph type="sldNum" sz="quarter" idx="12"/>
          </p:nvPr>
        </p:nvSpPr>
        <p:spPr/>
        <p:txBody>
          <a:bodyPr/>
          <a:lstStyle/>
          <a:p>
            <a:fld id="{A2912448-FEEC-49E8-9588-2DF1F90D57C2}" type="slidenum">
              <a:rPr lang="en-US" smtClean="0"/>
              <a:t>‹#›</a:t>
            </a:fld>
            <a:endParaRPr lang="en-US"/>
          </a:p>
        </p:txBody>
      </p:sp>
      <p:sp>
        <p:nvSpPr>
          <p:cNvPr id="8" name="Picture Placeholder 2"/>
          <p:cNvSpPr>
            <a:spLocks noGrp="1"/>
          </p:cNvSpPr>
          <p:nvPr>
            <p:ph type="pic" sz="quarter" idx="13"/>
          </p:nvPr>
        </p:nvSpPr>
        <p:spPr>
          <a:xfrm>
            <a:off x="5429250" y="2217738"/>
            <a:ext cx="5106988" cy="3194050"/>
          </a:xfrm>
          <a:prstGeom prst="rect">
            <a:avLst/>
          </a:prstGeom>
          <a:solidFill>
            <a:schemeClr val="accent6">
              <a:lumMod val="50000"/>
            </a:schemeClr>
          </a:solidFill>
        </p:spPr>
        <p:txBody>
          <a:bodyPr/>
          <a:lstStyle>
            <a:lvl1pPr marL="0" indent="0">
              <a:buNone/>
              <a:defRPr sz="1000"/>
            </a:lvl1pPr>
          </a:lstStyle>
          <a:p>
            <a:endParaRPr lang="en-US"/>
          </a:p>
        </p:txBody>
      </p:sp>
      <p:sp>
        <p:nvSpPr>
          <p:cNvPr id="9" name="Picture Placeholder 2"/>
          <p:cNvSpPr>
            <a:spLocks noGrp="1"/>
          </p:cNvSpPr>
          <p:nvPr>
            <p:ph type="pic" sz="quarter" idx="14"/>
          </p:nvPr>
        </p:nvSpPr>
        <p:spPr>
          <a:xfrm>
            <a:off x="4273550" y="3171825"/>
            <a:ext cx="1854200" cy="2438400"/>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4523878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ock Up #8">
    <p:spTree>
      <p:nvGrpSpPr>
        <p:cNvPr id="1" name=""/>
        <p:cNvGrpSpPr/>
        <p:nvPr/>
      </p:nvGrpSpPr>
      <p:grpSpPr>
        <a:xfrm>
          <a:off x="0" y="0"/>
          <a:ext cx="0" cy="0"/>
          <a:chOff x="0" y="0"/>
          <a:chExt cx="0" cy="0"/>
        </a:xfrm>
      </p:grpSpPr>
      <p:sp>
        <p:nvSpPr>
          <p:cNvPr id="8" name="Rectangle 7"/>
          <p:cNvSpPr/>
          <p:nvPr userDrawn="1"/>
        </p:nvSpPr>
        <p:spPr>
          <a:xfrm>
            <a:off x="0" y="2997819"/>
            <a:ext cx="12192000" cy="386018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dirty="0"/>
              <a:t>www.unionstationhs.org</a:t>
            </a:r>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A2912448-FEEC-49E8-9588-2DF1F90D57C2}" type="slidenum">
              <a:rPr lang="en-US" smtClean="0"/>
              <a:pPr/>
              <a:t>‹#›</a:t>
            </a:fld>
            <a:endParaRPr lang="en-US" dirty="0"/>
          </a:p>
        </p:txBody>
      </p:sp>
      <p:sp>
        <p:nvSpPr>
          <p:cNvPr id="9" name="Picture Placeholder 2"/>
          <p:cNvSpPr>
            <a:spLocks noGrp="1"/>
          </p:cNvSpPr>
          <p:nvPr>
            <p:ph type="pic" sz="quarter" idx="13"/>
          </p:nvPr>
        </p:nvSpPr>
        <p:spPr>
          <a:xfrm>
            <a:off x="1457324" y="1338335"/>
            <a:ext cx="4443413" cy="3338512"/>
          </a:xfrm>
          <a:prstGeom prst="rect">
            <a:avLst/>
          </a:prstGeom>
          <a:solidFill>
            <a:schemeClr val="accent6">
              <a:lumMod val="50000"/>
            </a:schemeClr>
          </a:solidFill>
        </p:spPr>
        <p:txBody>
          <a:bodyPr/>
          <a:lstStyle>
            <a:lvl1pPr marL="0" indent="0">
              <a:buNone/>
              <a:defRPr sz="1000"/>
            </a:lvl1pPr>
          </a:lstStyle>
          <a:p>
            <a:endParaRPr lang="en-US"/>
          </a:p>
        </p:txBody>
      </p:sp>
      <p:sp>
        <p:nvSpPr>
          <p:cNvPr id="10" name="Picture Placeholder 2"/>
          <p:cNvSpPr>
            <a:spLocks noGrp="1"/>
          </p:cNvSpPr>
          <p:nvPr>
            <p:ph type="pic" sz="quarter" idx="14"/>
          </p:nvPr>
        </p:nvSpPr>
        <p:spPr>
          <a:xfrm>
            <a:off x="4410074" y="2976563"/>
            <a:ext cx="1363663" cy="2514600"/>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8760220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ock Up #9">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www.unionstationhs.org</a:t>
            </a:r>
          </a:p>
        </p:txBody>
      </p:sp>
      <p:sp>
        <p:nvSpPr>
          <p:cNvPr id="6" name="Slide Number Placeholder 5"/>
          <p:cNvSpPr>
            <a:spLocks noGrp="1"/>
          </p:cNvSpPr>
          <p:nvPr>
            <p:ph type="sldNum" sz="quarter" idx="12"/>
          </p:nvPr>
        </p:nvSpPr>
        <p:spPr/>
        <p:txBody>
          <a:bodyPr/>
          <a:lstStyle/>
          <a:p>
            <a:fld id="{A2912448-FEEC-49E8-9588-2DF1F90D57C2}" type="slidenum">
              <a:rPr lang="en-US" smtClean="0"/>
              <a:t>‹#›</a:t>
            </a:fld>
            <a:endParaRPr lang="en-US"/>
          </a:p>
        </p:txBody>
      </p:sp>
      <p:sp>
        <p:nvSpPr>
          <p:cNvPr id="7" name="Picture Placeholder 2"/>
          <p:cNvSpPr>
            <a:spLocks noGrp="1"/>
          </p:cNvSpPr>
          <p:nvPr>
            <p:ph type="pic" sz="quarter" idx="13"/>
          </p:nvPr>
        </p:nvSpPr>
        <p:spPr>
          <a:xfrm>
            <a:off x="1174750" y="2644775"/>
            <a:ext cx="3736975" cy="2278063"/>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333125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Image #2">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4038600" y="6356350"/>
            <a:ext cx="4114800" cy="365125"/>
          </a:xfrm>
        </p:spPr>
        <p:txBody>
          <a:bodyPr/>
          <a:lstStyle/>
          <a:p>
            <a:r>
              <a:rPr lang="en-US" dirty="0"/>
              <a:t>www.unionstationhs.org</a:t>
            </a:r>
          </a:p>
        </p:txBody>
      </p:sp>
      <p:sp>
        <p:nvSpPr>
          <p:cNvPr id="7" name="Slide Number Placeholder 6"/>
          <p:cNvSpPr>
            <a:spLocks noGrp="1"/>
          </p:cNvSpPr>
          <p:nvPr>
            <p:ph type="sldNum" sz="quarter" idx="12"/>
          </p:nvPr>
        </p:nvSpPr>
        <p:spPr/>
        <p:txBody>
          <a:bodyPr/>
          <a:lstStyle/>
          <a:p>
            <a:fld id="{A2912448-FEEC-49E8-9588-2DF1F90D57C2}" type="slidenum">
              <a:rPr lang="en-US" smtClean="0"/>
              <a:t>‹#›</a:t>
            </a:fld>
            <a:endParaRPr lang="en-US"/>
          </a:p>
        </p:txBody>
      </p:sp>
      <p:sp>
        <p:nvSpPr>
          <p:cNvPr id="5" name="Picture Placeholder 2"/>
          <p:cNvSpPr>
            <a:spLocks noGrp="1"/>
          </p:cNvSpPr>
          <p:nvPr>
            <p:ph type="pic" sz="quarter" idx="13"/>
          </p:nvPr>
        </p:nvSpPr>
        <p:spPr>
          <a:xfrm>
            <a:off x="6096000" y="3994150"/>
            <a:ext cx="5060950" cy="1797051"/>
          </a:xfrm>
          <a:prstGeom prst="roundRect">
            <a:avLst>
              <a:gd name="adj" fmla="val 2630"/>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3888188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ock Up #10">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www.unionstationhs.org</a:t>
            </a:r>
          </a:p>
        </p:txBody>
      </p:sp>
      <p:sp>
        <p:nvSpPr>
          <p:cNvPr id="6" name="Slide Number Placeholder 5"/>
          <p:cNvSpPr>
            <a:spLocks noGrp="1"/>
          </p:cNvSpPr>
          <p:nvPr>
            <p:ph type="sldNum" sz="quarter" idx="12"/>
          </p:nvPr>
        </p:nvSpPr>
        <p:spPr/>
        <p:txBody>
          <a:bodyPr/>
          <a:lstStyle/>
          <a:p>
            <a:fld id="{A2912448-FEEC-49E8-9588-2DF1F90D57C2}" type="slidenum">
              <a:rPr lang="en-US" smtClean="0"/>
              <a:t>‹#›</a:t>
            </a:fld>
            <a:endParaRPr lang="en-US"/>
          </a:p>
        </p:txBody>
      </p:sp>
      <p:sp>
        <p:nvSpPr>
          <p:cNvPr id="7" name="Picture Placeholder 2"/>
          <p:cNvSpPr>
            <a:spLocks noGrp="1"/>
          </p:cNvSpPr>
          <p:nvPr>
            <p:ph type="pic" sz="quarter" idx="13"/>
          </p:nvPr>
        </p:nvSpPr>
        <p:spPr>
          <a:xfrm>
            <a:off x="5081588" y="2809875"/>
            <a:ext cx="2041525" cy="2676525"/>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37065787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www.unionstationhs.org</a:t>
            </a:r>
          </a:p>
        </p:txBody>
      </p:sp>
      <p:sp>
        <p:nvSpPr>
          <p:cNvPr id="6" name="Slide Number Placeholder 5"/>
          <p:cNvSpPr>
            <a:spLocks noGrp="1"/>
          </p:cNvSpPr>
          <p:nvPr>
            <p:ph type="sldNum" sz="quarter" idx="12"/>
          </p:nvPr>
        </p:nvSpPr>
        <p:spPr/>
        <p:txBody>
          <a:bodyPr/>
          <a:lstStyle/>
          <a:p>
            <a:fld id="{A2912448-FEEC-49E8-9588-2DF1F90D57C2}" type="slidenum">
              <a:rPr lang="en-US" smtClean="0"/>
              <a:t>‹#›</a:t>
            </a:fld>
            <a:endParaRPr lang="en-US"/>
          </a:p>
        </p:txBody>
      </p:sp>
      <p:sp>
        <p:nvSpPr>
          <p:cNvPr id="7" name="Picture Placeholder 2"/>
          <p:cNvSpPr>
            <a:spLocks noGrp="1"/>
          </p:cNvSpPr>
          <p:nvPr>
            <p:ph type="pic" sz="quarter" idx="22"/>
          </p:nvPr>
        </p:nvSpPr>
        <p:spPr>
          <a:xfrm>
            <a:off x="1028700" y="685800"/>
            <a:ext cx="5067300" cy="5486400"/>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9718728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www.websitename.com</a:t>
            </a:r>
          </a:p>
        </p:txBody>
      </p:sp>
      <p:sp>
        <p:nvSpPr>
          <p:cNvPr id="6" name="Slide Number Placeholder 5"/>
          <p:cNvSpPr>
            <a:spLocks noGrp="1"/>
          </p:cNvSpPr>
          <p:nvPr>
            <p:ph type="sldNum" sz="quarter" idx="12"/>
          </p:nvPr>
        </p:nvSpPr>
        <p:spPr/>
        <p:txBody>
          <a:bodyPr/>
          <a:lstStyle/>
          <a:p>
            <a:fld id="{A2912448-FEEC-49E8-9588-2DF1F90D57C2}" type="slidenum">
              <a:rPr lang="en-US" smtClean="0"/>
              <a:t>‹#›</a:t>
            </a:fld>
            <a:endParaRPr lang="en-US"/>
          </a:p>
        </p:txBody>
      </p:sp>
      <p:sp>
        <p:nvSpPr>
          <p:cNvPr id="3" name="Picture Placeholder 2"/>
          <p:cNvSpPr>
            <a:spLocks noGrp="1"/>
          </p:cNvSpPr>
          <p:nvPr>
            <p:ph type="pic" sz="quarter" idx="13"/>
          </p:nvPr>
        </p:nvSpPr>
        <p:spPr>
          <a:xfrm>
            <a:off x="0" y="0"/>
            <a:ext cx="12192000" cy="6858000"/>
          </a:xfrm>
          <a:prstGeom prst="rect">
            <a:avLst/>
          </a:prstGeom>
          <a:solidFill>
            <a:schemeClr val="accent6">
              <a:lumMod val="50000"/>
            </a:schemeClr>
          </a:solidFill>
        </p:spPr>
        <p:txBody>
          <a:bodyPr/>
          <a:lstStyle>
            <a:lvl1pPr marL="0" indent="0">
              <a:buNone/>
              <a:defRPr/>
            </a:lvl1pPr>
          </a:lstStyle>
          <a:p>
            <a:endParaRPr lang="en-US"/>
          </a:p>
        </p:txBody>
      </p:sp>
    </p:spTree>
    <p:extLst>
      <p:ext uri="{BB962C8B-B14F-4D97-AF65-F5344CB8AC3E}">
        <p14:creationId xmlns:p14="http://schemas.microsoft.com/office/powerpoint/2010/main" val="1171569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fld id="{2E3CD79E-CF4B-485B-9ADB-97EBAA52B105}" type="datetimeFigureOut">
              <a:rPr lang="en-US"/>
              <a:pPr>
                <a:defRPr/>
              </a:pPr>
              <a:t>1/25/2022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80BBC69-64A3-4E30-8628-C5DBECB1628B}" type="slidenum">
              <a:rPr lang="en-US"/>
              <a:pPr>
                <a:defRPr/>
              </a:pPr>
              <a:t>‹#›</a:t>
            </a:fld>
            <a:endParaRPr lang="en-US" dirty="0"/>
          </a:p>
        </p:txBody>
      </p:sp>
    </p:spTree>
    <p:extLst>
      <p:ext uri="{BB962C8B-B14F-4D97-AF65-F5344CB8AC3E}">
        <p14:creationId xmlns:p14="http://schemas.microsoft.com/office/powerpoint/2010/main" val="283216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2"/>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fld id="{D7CE77EA-FCC1-4360-9338-65395459CFB0}" type="datetimeFigureOut">
              <a:rPr lang="en-US"/>
              <a:pPr>
                <a:defRPr/>
              </a:pPr>
              <a:t>1/25/2022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BBAB47-06DA-4429-B1F1-6DEB154215DC}" type="slidenum">
              <a:rPr lang="en-US"/>
              <a:pPr>
                <a:defRPr/>
              </a:pPr>
              <a:t>‹#›</a:t>
            </a:fld>
            <a:endParaRPr lang="en-US" dirty="0"/>
          </a:p>
        </p:txBody>
      </p:sp>
    </p:spTree>
    <p:extLst>
      <p:ext uri="{BB962C8B-B14F-4D97-AF65-F5344CB8AC3E}">
        <p14:creationId xmlns:p14="http://schemas.microsoft.com/office/powerpoint/2010/main" val="97464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Work #2">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www.unionstationhs.org</a:t>
            </a:r>
          </a:p>
        </p:txBody>
      </p:sp>
      <p:sp>
        <p:nvSpPr>
          <p:cNvPr id="7" name="Slide Number Placeholder 6"/>
          <p:cNvSpPr>
            <a:spLocks noGrp="1"/>
          </p:cNvSpPr>
          <p:nvPr>
            <p:ph type="sldNum" sz="quarter" idx="12"/>
          </p:nvPr>
        </p:nvSpPr>
        <p:spPr/>
        <p:txBody>
          <a:bodyPr/>
          <a:lstStyle/>
          <a:p>
            <a:fld id="{A2912448-FEEC-49E8-9588-2DF1F90D57C2}" type="slidenum">
              <a:rPr lang="en-US" smtClean="0"/>
              <a:t>‹#›</a:t>
            </a:fld>
            <a:endParaRPr lang="en-US"/>
          </a:p>
        </p:txBody>
      </p:sp>
      <p:sp>
        <p:nvSpPr>
          <p:cNvPr id="4" name="Rounded Rectangle 3"/>
          <p:cNvSpPr/>
          <p:nvPr userDrawn="1"/>
        </p:nvSpPr>
        <p:spPr>
          <a:xfrm>
            <a:off x="5675144" y="685800"/>
            <a:ext cx="3640951" cy="1790888"/>
          </a:xfrm>
          <a:prstGeom prst="roundRect">
            <a:avLst>
              <a:gd name="adj" fmla="val 2418"/>
            </a:avLst>
          </a:prstGeom>
          <a:solidFill>
            <a:srgbClr val="F4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userDrawn="1"/>
        </p:nvSpPr>
        <p:spPr>
          <a:xfrm>
            <a:off x="5675145" y="4381312"/>
            <a:ext cx="3640950" cy="1790888"/>
          </a:xfrm>
          <a:prstGeom prst="roundRect">
            <a:avLst>
              <a:gd name="adj" fmla="val 1231"/>
            </a:avLst>
          </a:prstGeom>
          <a:solidFill>
            <a:srgbClr val="F4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525208" y="2533556"/>
            <a:ext cx="3640951" cy="1790888"/>
          </a:xfrm>
          <a:prstGeom prst="roundRect">
            <a:avLst>
              <a:gd name="adj" fmla="val 123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3"/>
          </p:nvPr>
        </p:nvSpPr>
        <p:spPr>
          <a:xfrm>
            <a:off x="1028700" y="685800"/>
            <a:ext cx="4581144" cy="5486400"/>
          </a:xfrm>
          <a:prstGeom prst="roundRect">
            <a:avLst>
              <a:gd name="adj" fmla="val 1525"/>
            </a:avLst>
          </a:prstGeom>
          <a:solidFill>
            <a:schemeClr val="accent6">
              <a:lumMod val="50000"/>
            </a:schemeClr>
          </a:solidFill>
        </p:spPr>
        <p:txBody>
          <a:bodyPr/>
          <a:lstStyle>
            <a:lvl1pPr marL="0" indent="0">
              <a:buNone/>
              <a:defRPr sz="1000"/>
            </a:lvl1pPr>
          </a:lstStyle>
          <a:p>
            <a:endParaRPr lang="en-US"/>
          </a:p>
        </p:txBody>
      </p:sp>
      <p:sp>
        <p:nvSpPr>
          <p:cNvPr id="13" name="Picture Placeholder 2"/>
          <p:cNvSpPr>
            <a:spLocks noGrp="1"/>
          </p:cNvSpPr>
          <p:nvPr>
            <p:ph type="pic" sz="quarter" idx="14"/>
          </p:nvPr>
        </p:nvSpPr>
        <p:spPr>
          <a:xfrm>
            <a:off x="9375775" y="685800"/>
            <a:ext cx="1792224" cy="1792224"/>
          </a:xfrm>
          <a:prstGeom prst="roundRect">
            <a:avLst>
              <a:gd name="adj" fmla="val 3179"/>
            </a:avLst>
          </a:prstGeom>
          <a:solidFill>
            <a:schemeClr val="accent6">
              <a:lumMod val="50000"/>
            </a:schemeClr>
          </a:solidFill>
        </p:spPr>
        <p:txBody>
          <a:bodyPr/>
          <a:lstStyle>
            <a:lvl1pPr marL="0" indent="0">
              <a:buNone/>
              <a:defRPr sz="1000"/>
            </a:lvl1pPr>
          </a:lstStyle>
          <a:p>
            <a:endParaRPr lang="en-US"/>
          </a:p>
        </p:txBody>
      </p:sp>
      <p:sp>
        <p:nvSpPr>
          <p:cNvPr id="14" name="Picture Placeholder 2"/>
          <p:cNvSpPr>
            <a:spLocks noGrp="1"/>
          </p:cNvSpPr>
          <p:nvPr>
            <p:ph type="pic" sz="quarter" idx="15"/>
          </p:nvPr>
        </p:nvSpPr>
        <p:spPr>
          <a:xfrm>
            <a:off x="5675313" y="2533650"/>
            <a:ext cx="1792224" cy="1792224"/>
          </a:xfrm>
          <a:prstGeom prst="roundRect">
            <a:avLst>
              <a:gd name="adj" fmla="val 2592"/>
            </a:avLst>
          </a:prstGeom>
          <a:solidFill>
            <a:schemeClr val="accent6">
              <a:lumMod val="50000"/>
            </a:schemeClr>
          </a:solidFill>
        </p:spPr>
        <p:txBody>
          <a:bodyPr/>
          <a:lstStyle>
            <a:lvl1pPr marL="0" indent="0">
              <a:buNone/>
              <a:defRPr sz="1000"/>
            </a:lvl1pPr>
          </a:lstStyle>
          <a:p>
            <a:endParaRPr lang="en-US"/>
          </a:p>
        </p:txBody>
      </p:sp>
      <p:sp>
        <p:nvSpPr>
          <p:cNvPr id="15" name="Picture Placeholder 2"/>
          <p:cNvSpPr>
            <a:spLocks noGrp="1"/>
          </p:cNvSpPr>
          <p:nvPr>
            <p:ph type="pic" sz="quarter" idx="16"/>
          </p:nvPr>
        </p:nvSpPr>
        <p:spPr>
          <a:xfrm>
            <a:off x="9375775" y="4381500"/>
            <a:ext cx="1792224" cy="1792224"/>
          </a:xfrm>
          <a:prstGeom prst="roundRect">
            <a:avLst>
              <a:gd name="adj" fmla="val 2006"/>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3509709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Work #3">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10" name="Picture Placeholder 2"/>
          <p:cNvSpPr>
            <a:spLocks noGrp="1"/>
          </p:cNvSpPr>
          <p:nvPr>
            <p:ph type="pic" sz="quarter" idx="14"/>
          </p:nvPr>
        </p:nvSpPr>
        <p:spPr>
          <a:xfrm>
            <a:off x="1028700" y="2525233"/>
            <a:ext cx="2057400" cy="2057400"/>
          </a:xfrm>
          <a:prstGeom prst="roundRect">
            <a:avLst>
              <a:gd name="adj" fmla="val 3179"/>
            </a:avLst>
          </a:prstGeom>
          <a:solidFill>
            <a:schemeClr val="accent6">
              <a:lumMod val="50000"/>
            </a:schemeClr>
          </a:solidFill>
        </p:spPr>
        <p:txBody>
          <a:bodyPr/>
          <a:lstStyle>
            <a:lvl1pPr marL="0" indent="0">
              <a:buNone/>
              <a:defRPr sz="1000"/>
            </a:lvl1pPr>
          </a:lstStyle>
          <a:p>
            <a:endParaRPr lang="en-US"/>
          </a:p>
        </p:txBody>
      </p:sp>
      <p:sp>
        <p:nvSpPr>
          <p:cNvPr id="11" name="Picture Placeholder 2"/>
          <p:cNvSpPr>
            <a:spLocks noGrp="1"/>
          </p:cNvSpPr>
          <p:nvPr>
            <p:ph type="pic" sz="quarter" idx="15"/>
          </p:nvPr>
        </p:nvSpPr>
        <p:spPr>
          <a:xfrm>
            <a:off x="3556000" y="2525233"/>
            <a:ext cx="2057400" cy="2057400"/>
          </a:xfrm>
          <a:prstGeom prst="roundRect">
            <a:avLst>
              <a:gd name="adj" fmla="val 3179"/>
            </a:avLst>
          </a:prstGeom>
          <a:solidFill>
            <a:schemeClr val="accent6">
              <a:lumMod val="50000"/>
            </a:schemeClr>
          </a:solidFill>
        </p:spPr>
        <p:txBody>
          <a:bodyPr/>
          <a:lstStyle>
            <a:lvl1pPr marL="0" indent="0">
              <a:buNone/>
              <a:defRPr sz="1000"/>
            </a:lvl1pPr>
          </a:lstStyle>
          <a:p>
            <a:endParaRPr lang="en-US"/>
          </a:p>
        </p:txBody>
      </p:sp>
      <p:sp>
        <p:nvSpPr>
          <p:cNvPr id="12" name="Picture Placeholder 2"/>
          <p:cNvSpPr>
            <a:spLocks noGrp="1"/>
          </p:cNvSpPr>
          <p:nvPr>
            <p:ph type="pic" sz="quarter" idx="16"/>
          </p:nvPr>
        </p:nvSpPr>
        <p:spPr>
          <a:xfrm>
            <a:off x="6083300" y="2525233"/>
            <a:ext cx="2057400" cy="2057400"/>
          </a:xfrm>
          <a:prstGeom prst="roundRect">
            <a:avLst>
              <a:gd name="adj" fmla="val 3179"/>
            </a:avLst>
          </a:prstGeom>
          <a:solidFill>
            <a:schemeClr val="accent6">
              <a:lumMod val="50000"/>
            </a:schemeClr>
          </a:solidFill>
        </p:spPr>
        <p:txBody>
          <a:bodyPr/>
          <a:lstStyle>
            <a:lvl1pPr marL="0" indent="0">
              <a:buNone/>
              <a:defRPr sz="1000"/>
            </a:lvl1pPr>
          </a:lstStyle>
          <a:p>
            <a:endParaRPr lang="en-US"/>
          </a:p>
        </p:txBody>
      </p:sp>
      <p:sp>
        <p:nvSpPr>
          <p:cNvPr id="13" name="Picture Placeholder 2"/>
          <p:cNvSpPr>
            <a:spLocks noGrp="1"/>
          </p:cNvSpPr>
          <p:nvPr>
            <p:ph type="pic" sz="quarter" idx="17"/>
          </p:nvPr>
        </p:nvSpPr>
        <p:spPr>
          <a:xfrm>
            <a:off x="8610600" y="2525233"/>
            <a:ext cx="2057400" cy="2057400"/>
          </a:xfrm>
          <a:prstGeom prst="roundRect">
            <a:avLst>
              <a:gd name="adj" fmla="val 3179"/>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691534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Work #4">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11" name="Picture Placeholder 2"/>
          <p:cNvSpPr>
            <a:spLocks noGrp="1"/>
          </p:cNvSpPr>
          <p:nvPr>
            <p:ph type="pic" sz="quarter" idx="14"/>
          </p:nvPr>
        </p:nvSpPr>
        <p:spPr>
          <a:xfrm>
            <a:off x="1028700" y="2525233"/>
            <a:ext cx="1834116" cy="1834116"/>
          </a:xfrm>
          <a:prstGeom prst="roundRect">
            <a:avLst>
              <a:gd name="adj" fmla="val 3179"/>
            </a:avLst>
          </a:prstGeom>
          <a:solidFill>
            <a:schemeClr val="accent6">
              <a:lumMod val="50000"/>
            </a:schemeClr>
          </a:solidFill>
        </p:spPr>
        <p:txBody>
          <a:bodyPr/>
          <a:lstStyle>
            <a:lvl1pPr marL="0" indent="0">
              <a:buNone/>
              <a:defRPr sz="1000"/>
            </a:lvl1pPr>
          </a:lstStyle>
          <a:p>
            <a:endParaRPr lang="en-US"/>
          </a:p>
        </p:txBody>
      </p:sp>
      <p:sp>
        <p:nvSpPr>
          <p:cNvPr id="12" name="Picture Placeholder 2"/>
          <p:cNvSpPr>
            <a:spLocks noGrp="1"/>
          </p:cNvSpPr>
          <p:nvPr>
            <p:ph type="pic" sz="quarter" idx="15"/>
          </p:nvPr>
        </p:nvSpPr>
        <p:spPr>
          <a:xfrm>
            <a:off x="2979996" y="2525233"/>
            <a:ext cx="1834116" cy="1834116"/>
          </a:xfrm>
          <a:prstGeom prst="roundRect">
            <a:avLst>
              <a:gd name="adj" fmla="val 3179"/>
            </a:avLst>
          </a:prstGeom>
          <a:solidFill>
            <a:schemeClr val="accent6">
              <a:lumMod val="50000"/>
            </a:schemeClr>
          </a:solidFill>
        </p:spPr>
        <p:txBody>
          <a:bodyPr/>
          <a:lstStyle>
            <a:lvl1pPr marL="0" indent="0">
              <a:buNone/>
              <a:defRPr sz="1000"/>
            </a:lvl1pPr>
          </a:lstStyle>
          <a:p>
            <a:endParaRPr lang="en-US"/>
          </a:p>
        </p:txBody>
      </p:sp>
      <p:sp>
        <p:nvSpPr>
          <p:cNvPr id="13" name="Picture Placeholder 2"/>
          <p:cNvSpPr>
            <a:spLocks noGrp="1"/>
          </p:cNvSpPr>
          <p:nvPr>
            <p:ph type="pic" sz="quarter" idx="16"/>
          </p:nvPr>
        </p:nvSpPr>
        <p:spPr>
          <a:xfrm>
            <a:off x="4931292" y="2525233"/>
            <a:ext cx="1834116" cy="1834116"/>
          </a:xfrm>
          <a:prstGeom prst="roundRect">
            <a:avLst>
              <a:gd name="adj" fmla="val 3179"/>
            </a:avLst>
          </a:prstGeom>
          <a:solidFill>
            <a:schemeClr val="accent6">
              <a:lumMod val="50000"/>
            </a:schemeClr>
          </a:solidFill>
        </p:spPr>
        <p:txBody>
          <a:bodyPr/>
          <a:lstStyle>
            <a:lvl1pPr marL="0" indent="0">
              <a:buNone/>
              <a:defRPr sz="1000"/>
            </a:lvl1pPr>
          </a:lstStyle>
          <a:p>
            <a:endParaRPr lang="en-US"/>
          </a:p>
        </p:txBody>
      </p:sp>
      <p:sp>
        <p:nvSpPr>
          <p:cNvPr id="14" name="Picture Placeholder 2"/>
          <p:cNvSpPr>
            <a:spLocks noGrp="1"/>
          </p:cNvSpPr>
          <p:nvPr>
            <p:ph type="pic" sz="quarter" idx="17"/>
          </p:nvPr>
        </p:nvSpPr>
        <p:spPr>
          <a:xfrm>
            <a:off x="6882588" y="2525233"/>
            <a:ext cx="1834116" cy="1834116"/>
          </a:xfrm>
          <a:prstGeom prst="roundRect">
            <a:avLst>
              <a:gd name="adj" fmla="val 3179"/>
            </a:avLst>
          </a:prstGeom>
          <a:solidFill>
            <a:schemeClr val="accent6">
              <a:lumMod val="50000"/>
            </a:schemeClr>
          </a:solidFill>
        </p:spPr>
        <p:txBody>
          <a:bodyPr/>
          <a:lstStyle>
            <a:lvl1pPr marL="0" indent="0">
              <a:buNone/>
              <a:defRPr sz="1000"/>
            </a:lvl1pPr>
          </a:lstStyle>
          <a:p>
            <a:endParaRPr lang="en-US"/>
          </a:p>
        </p:txBody>
      </p:sp>
      <p:sp>
        <p:nvSpPr>
          <p:cNvPr id="15" name="Picture Placeholder 2"/>
          <p:cNvSpPr>
            <a:spLocks noGrp="1"/>
          </p:cNvSpPr>
          <p:nvPr>
            <p:ph type="pic" sz="quarter" idx="18"/>
          </p:nvPr>
        </p:nvSpPr>
        <p:spPr>
          <a:xfrm>
            <a:off x="8833884" y="2525233"/>
            <a:ext cx="1834116" cy="1834116"/>
          </a:xfrm>
          <a:prstGeom prst="roundRect">
            <a:avLst>
              <a:gd name="adj" fmla="val 3179"/>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3348239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Work #5">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www.unionstationhs.org</a:t>
            </a:r>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11" name="Picture Placeholder 2"/>
          <p:cNvSpPr>
            <a:spLocks noGrp="1"/>
          </p:cNvSpPr>
          <p:nvPr>
            <p:ph type="pic" sz="quarter" idx="14"/>
          </p:nvPr>
        </p:nvSpPr>
        <p:spPr>
          <a:xfrm>
            <a:off x="1028700" y="2522575"/>
            <a:ext cx="1600200" cy="1600200"/>
          </a:xfrm>
          <a:prstGeom prst="ellipse">
            <a:avLst/>
          </a:prstGeom>
          <a:solidFill>
            <a:schemeClr val="accent6">
              <a:lumMod val="50000"/>
            </a:schemeClr>
          </a:solidFill>
        </p:spPr>
        <p:txBody>
          <a:bodyPr/>
          <a:lstStyle>
            <a:lvl1pPr marL="0" indent="0">
              <a:buNone/>
              <a:defRPr sz="1000"/>
            </a:lvl1pPr>
          </a:lstStyle>
          <a:p>
            <a:endParaRPr lang="en-US"/>
          </a:p>
        </p:txBody>
      </p:sp>
      <p:sp>
        <p:nvSpPr>
          <p:cNvPr id="12" name="Picture Placeholder 2"/>
          <p:cNvSpPr>
            <a:spLocks noGrp="1"/>
          </p:cNvSpPr>
          <p:nvPr>
            <p:ph type="pic" sz="quarter" idx="15"/>
          </p:nvPr>
        </p:nvSpPr>
        <p:spPr>
          <a:xfrm>
            <a:off x="3038475" y="2522575"/>
            <a:ext cx="1600200" cy="1600200"/>
          </a:xfrm>
          <a:prstGeom prst="ellipse">
            <a:avLst/>
          </a:prstGeom>
          <a:solidFill>
            <a:schemeClr val="accent6">
              <a:lumMod val="50000"/>
            </a:schemeClr>
          </a:solidFill>
        </p:spPr>
        <p:txBody>
          <a:bodyPr/>
          <a:lstStyle>
            <a:lvl1pPr marL="0" indent="0">
              <a:buNone/>
              <a:defRPr sz="1000"/>
            </a:lvl1pPr>
          </a:lstStyle>
          <a:p>
            <a:endParaRPr lang="en-US"/>
          </a:p>
        </p:txBody>
      </p:sp>
      <p:sp>
        <p:nvSpPr>
          <p:cNvPr id="13" name="Picture Placeholder 2"/>
          <p:cNvSpPr>
            <a:spLocks noGrp="1"/>
          </p:cNvSpPr>
          <p:nvPr>
            <p:ph type="pic" sz="quarter" idx="16"/>
          </p:nvPr>
        </p:nvSpPr>
        <p:spPr>
          <a:xfrm>
            <a:off x="5048250" y="2522575"/>
            <a:ext cx="1600200" cy="1600200"/>
          </a:xfrm>
          <a:prstGeom prst="ellipse">
            <a:avLst/>
          </a:prstGeom>
          <a:solidFill>
            <a:schemeClr val="accent6">
              <a:lumMod val="50000"/>
            </a:schemeClr>
          </a:solidFill>
        </p:spPr>
        <p:txBody>
          <a:bodyPr/>
          <a:lstStyle>
            <a:lvl1pPr marL="0" indent="0">
              <a:buNone/>
              <a:defRPr sz="1000"/>
            </a:lvl1pPr>
          </a:lstStyle>
          <a:p>
            <a:endParaRPr lang="en-US"/>
          </a:p>
        </p:txBody>
      </p:sp>
      <p:sp>
        <p:nvSpPr>
          <p:cNvPr id="14" name="Picture Placeholder 2"/>
          <p:cNvSpPr>
            <a:spLocks noGrp="1"/>
          </p:cNvSpPr>
          <p:nvPr>
            <p:ph type="pic" sz="quarter" idx="17"/>
          </p:nvPr>
        </p:nvSpPr>
        <p:spPr>
          <a:xfrm>
            <a:off x="7058025" y="2522575"/>
            <a:ext cx="1600200" cy="1600200"/>
          </a:xfrm>
          <a:prstGeom prst="ellipse">
            <a:avLst/>
          </a:prstGeom>
          <a:solidFill>
            <a:schemeClr val="accent6">
              <a:lumMod val="50000"/>
            </a:schemeClr>
          </a:solidFill>
        </p:spPr>
        <p:txBody>
          <a:bodyPr/>
          <a:lstStyle>
            <a:lvl1pPr marL="0" indent="0">
              <a:buNone/>
              <a:defRPr sz="1000"/>
            </a:lvl1pPr>
          </a:lstStyle>
          <a:p>
            <a:endParaRPr lang="en-US"/>
          </a:p>
        </p:txBody>
      </p:sp>
      <p:sp>
        <p:nvSpPr>
          <p:cNvPr id="15" name="Picture Placeholder 2"/>
          <p:cNvSpPr>
            <a:spLocks noGrp="1"/>
          </p:cNvSpPr>
          <p:nvPr>
            <p:ph type="pic" sz="quarter" idx="18"/>
          </p:nvPr>
        </p:nvSpPr>
        <p:spPr>
          <a:xfrm>
            <a:off x="9067800" y="2522575"/>
            <a:ext cx="1600200" cy="1600200"/>
          </a:xfrm>
          <a:prstGeom prst="ellipse">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210245243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a:solidFill>
                  <a:schemeClr val="accent6">
                    <a:lumMod val="50000"/>
                  </a:schemeClr>
                </a:solidFill>
                <a:latin typeface="Roboto Condensed Light" panose="02000000000000000000" pitchFamily="2" charset="0"/>
                <a:ea typeface="Roboto Condensed Light" panose="02000000000000000000" pitchFamily="2" charset="0"/>
              </a:defRPr>
            </a:lvl1pPr>
          </a:lstStyle>
          <a:p>
            <a:r>
              <a:rPr lang="en-US" dirty="0"/>
              <a:t>www.unionstationhs.org</a:t>
            </a:r>
          </a:p>
        </p:txBody>
      </p:sp>
      <p:sp>
        <p:nvSpPr>
          <p:cNvPr id="6" name="Slide Number Placeholder 5"/>
          <p:cNvSpPr>
            <a:spLocks noGrp="1"/>
          </p:cNvSpPr>
          <p:nvPr>
            <p:ph type="sldNum" sz="quarter" idx="4"/>
          </p:nvPr>
        </p:nvSpPr>
        <p:spPr>
          <a:xfrm>
            <a:off x="8526520" y="6356350"/>
            <a:ext cx="2743200" cy="365125"/>
          </a:xfrm>
          <a:prstGeom prst="rect">
            <a:avLst/>
          </a:prstGeom>
        </p:spPr>
        <p:txBody>
          <a:bodyPr vert="horz" lIns="91440" tIns="45720" rIns="91440" bIns="45720" rtlCol="0" anchor="ctr"/>
          <a:lstStyle>
            <a:lvl1pPr algn="r">
              <a:defRPr sz="1400" b="1">
                <a:solidFill>
                  <a:schemeClr val="accent6">
                    <a:lumMod val="50000"/>
                  </a:schemeClr>
                </a:solidFill>
                <a:latin typeface="Roboto Condensed Light" panose="02000000000000000000" pitchFamily="2" charset="0"/>
                <a:ea typeface="Roboto Condensed Light" panose="02000000000000000000" pitchFamily="2" charset="0"/>
              </a:defRPr>
            </a:lvl1pPr>
          </a:lstStyle>
          <a:p>
            <a:fld id="{A2912448-FEEC-49E8-9588-2DF1F90D57C2}" type="slidenum">
              <a:rPr lang="en-US" smtClean="0"/>
              <a:pPr/>
              <a:t>‹#›</a:t>
            </a:fld>
            <a:endParaRPr lang="en-US" dirty="0"/>
          </a:p>
        </p:txBody>
      </p:sp>
      <p:sp>
        <p:nvSpPr>
          <p:cNvPr id="9" name="TextBox 8"/>
          <p:cNvSpPr txBox="1"/>
          <p:nvPr userDrawn="1"/>
        </p:nvSpPr>
        <p:spPr>
          <a:xfrm>
            <a:off x="919756" y="6356350"/>
            <a:ext cx="2674130" cy="261610"/>
          </a:xfrm>
          <a:prstGeom prst="rect">
            <a:avLst/>
          </a:prstGeom>
          <a:noFill/>
        </p:spPr>
        <p:txBody>
          <a:bodyPr wrap="none" rtlCol="0">
            <a:spAutoFit/>
          </a:bodyPr>
          <a:lstStyle/>
          <a:p>
            <a:r>
              <a:rPr lang="en-US" sz="1100" b="1" dirty="0">
                <a:solidFill>
                  <a:srgbClr val="F47B20"/>
                </a:solidFill>
                <a:latin typeface="Neutra Text" pitchFamily="50" charset="0"/>
                <a:ea typeface="Roboto" panose="02000000000000000000" pitchFamily="2" charset="0"/>
              </a:rPr>
              <a:t>UNION STATION </a:t>
            </a:r>
            <a:r>
              <a:rPr lang="en-US" sz="1100" b="1" dirty="0">
                <a:solidFill>
                  <a:schemeClr val="accent6">
                    <a:lumMod val="50000"/>
                  </a:schemeClr>
                </a:solidFill>
                <a:latin typeface="Neutra Text" pitchFamily="50" charset="0"/>
                <a:ea typeface="Roboto Condensed Light" panose="02000000000000000000" pitchFamily="2" charset="0"/>
              </a:rPr>
              <a:t>HOMELESS SERVICES</a:t>
            </a:r>
          </a:p>
        </p:txBody>
      </p:sp>
    </p:spTree>
    <p:extLst>
      <p:ext uri="{BB962C8B-B14F-4D97-AF65-F5344CB8AC3E}">
        <p14:creationId xmlns:p14="http://schemas.microsoft.com/office/powerpoint/2010/main" val="422437357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68" r:id="rId4"/>
    <p:sldLayoutId id="2147483667" r:id="rId5"/>
    <p:sldLayoutId id="2147483669" r:id="rId6"/>
    <p:sldLayoutId id="2147483653" r:id="rId7"/>
    <p:sldLayoutId id="2147483670" r:id="rId8"/>
    <p:sldLayoutId id="2147483660" r:id="rId9"/>
    <p:sldLayoutId id="2147483671" r:id="rId10"/>
    <p:sldLayoutId id="2147483672" r:id="rId11"/>
    <p:sldLayoutId id="2147483673" r:id="rId12"/>
    <p:sldLayoutId id="2147483661" r:id="rId13"/>
    <p:sldLayoutId id="2147483675" r:id="rId14"/>
    <p:sldLayoutId id="2147483674"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62" r:id="rId24"/>
    <p:sldLayoutId id="2147483684" r:id="rId25"/>
    <p:sldLayoutId id="2147483685" r:id="rId26"/>
    <p:sldLayoutId id="2147483688" r:id="rId27"/>
    <p:sldLayoutId id="2147483689" r:id="rId28"/>
    <p:sldLayoutId id="2147483690" r:id="rId29"/>
    <p:sldLayoutId id="2147483691" r:id="rId30"/>
    <p:sldLayoutId id="2147483692" r:id="rId31"/>
    <p:sldLayoutId id="2147483693" r:id="rId32"/>
    <p:sldLayoutId id="2147483687" r:id="rId33"/>
    <p:sldLayoutId id="2147483686" r:id="rId34"/>
    <p:sldLayoutId id="2147483694" r:id="rId35"/>
    <p:sldLayoutId id="2147483663" r:id="rId36"/>
    <p:sldLayoutId id="2147483664" r:id="rId37"/>
    <p:sldLayoutId id="2147483665" r:id="rId38"/>
    <p:sldLayoutId id="2147483695" r:id="rId39"/>
    <p:sldLayoutId id="2147483696" r:id="rId40"/>
    <p:sldLayoutId id="2147483697" r:id="rId41"/>
    <p:sldLayoutId id="2147483666" r:id="rId42"/>
    <p:sldLayoutId id="2147483698" r:id="rId43"/>
    <p:sldLayoutId id="2147483654" r:id="rId44"/>
    <p:sldLayoutId id="2147483655" r:id="rId45"/>
    <p:sldLayoutId id="2147483656" r:id="rId46"/>
    <p:sldLayoutId id="2147483699" r:id="rId47"/>
    <p:sldLayoutId id="2147483657" r:id="rId48"/>
    <p:sldLayoutId id="2147483658" r:id="rId49"/>
    <p:sldLayoutId id="2147483700" r:id="rId50"/>
    <p:sldLayoutId id="2147483659" r:id="rId51"/>
    <p:sldLayoutId id="2147483701" r:id="rId52"/>
    <p:sldLayoutId id="2147483713" r:id="rId53"/>
    <p:sldLayoutId id="2147483714" r:id="rId5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comments" Target="../comments/commen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3.xml"/><Relationship Id="rId5" Type="http://schemas.openxmlformats.org/officeDocument/2006/relationships/comments" Target="../comments/commen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59840" y="5194919"/>
            <a:ext cx="8247221" cy="584775"/>
          </a:xfrm>
          <a:prstGeom prst="rect">
            <a:avLst/>
          </a:prstGeom>
          <a:noFill/>
        </p:spPr>
        <p:txBody>
          <a:bodyPr wrap="square" rtlCol="0">
            <a:spAutoFit/>
          </a:bodyPr>
          <a:lstStyle/>
          <a:p>
            <a:r>
              <a:rPr lang="en-US" sz="3200" b="1" dirty="0">
                <a:solidFill>
                  <a:srgbClr val="4D4D4F"/>
                </a:solidFill>
                <a:latin typeface="Roboto" panose="02000000000000000000" pitchFamily="2" charset="0"/>
                <a:ea typeface="Roboto" panose="02000000000000000000" pitchFamily="2" charset="0"/>
              </a:rPr>
              <a:t>SPOTLIGHT ON THE PRESENT</a:t>
            </a:r>
          </a:p>
        </p:txBody>
      </p:sp>
      <p:pic>
        <p:nvPicPr>
          <p:cNvPr id="10" name="Picture Placeholder 9"/>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3832" t="5255" r="3574" b="42549"/>
          <a:stretch/>
        </p:blipFill>
        <p:spPr>
          <a:xfrm>
            <a:off x="0" y="0"/>
            <a:ext cx="12192000" cy="4730750"/>
          </a:xfrm>
        </p:spPr>
      </p:pic>
      <p:sp>
        <p:nvSpPr>
          <p:cNvPr id="9" name="TextBox 8"/>
          <p:cNvSpPr txBox="1"/>
          <p:nvPr/>
        </p:nvSpPr>
        <p:spPr>
          <a:xfrm>
            <a:off x="959840" y="1988627"/>
            <a:ext cx="8247221" cy="1323439"/>
          </a:xfrm>
          <a:prstGeom prst="rect">
            <a:avLst/>
          </a:prstGeom>
          <a:noFill/>
        </p:spPr>
        <p:txBody>
          <a:bodyPr wrap="square" rtlCol="0">
            <a:spAutoFit/>
          </a:bodyPr>
          <a:lstStyle/>
          <a:p>
            <a:r>
              <a:rPr lang="en-US" sz="4000" b="1" dirty="0">
                <a:solidFill>
                  <a:schemeClr val="bg1"/>
                </a:solidFill>
                <a:effectLst>
                  <a:outerShdw blurRad="1270000" sx="103000" sy="103000" algn="tl" rotWithShape="0">
                    <a:prstClr val="black"/>
                  </a:outerShdw>
                </a:effectLst>
                <a:latin typeface="Roboto" panose="02000000000000000000" pitchFamily="2" charset="0"/>
                <a:ea typeface="Roboto" panose="02000000000000000000" pitchFamily="2" charset="0"/>
              </a:rPr>
              <a:t>REBUILDING LIVES.</a:t>
            </a:r>
          </a:p>
          <a:p>
            <a:r>
              <a:rPr lang="en-US" sz="4000" b="1" dirty="0">
                <a:solidFill>
                  <a:schemeClr val="bg1"/>
                </a:solidFill>
                <a:effectLst>
                  <a:outerShdw blurRad="1270000" sx="103000" sy="103000" algn="tl" rotWithShape="0">
                    <a:prstClr val="black"/>
                  </a:outerShdw>
                </a:effectLst>
                <a:latin typeface="Roboto" panose="02000000000000000000" pitchFamily="2" charset="0"/>
                <a:ea typeface="Roboto" panose="02000000000000000000" pitchFamily="2" charset="0"/>
              </a:rPr>
              <a:t>ENDING HOMELESSNESS.</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7061" y="4020388"/>
            <a:ext cx="2349062" cy="2349062"/>
          </a:xfrm>
          <a:prstGeom prst="rect">
            <a:avLst/>
          </a:prstGeom>
        </p:spPr>
      </p:pic>
    </p:spTree>
    <p:extLst>
      <p:ext uri="{BB962C8B-B14F-4D97-AF65-F5344CB8AC3E}">
        <p14:creationId xmlns:p14="http://schemas.microsoft.com/office/powerpoint/2010/main" val="2513423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www.unionstationhs.org</a:t>
            </a:r>
            <a:endParaRPr lang="en-US" dirty="0"/>
          </a:p>
        </p:txBody>
      </p:sp>
      <p:sp>
        <p:nvSpPr>
          <p:cNvPr id="3" name="Slide Number Placeholder 2"/>
          <p:cNvSpPr>
            <a:spLocks noGrp="1"/>
          </p:cNvSpPr>
          <p:nvPr>
            <p:ph type="sldNum" sz="quarter" idx="12"/>
          </p:nvPr>
        </p:nvSpPr>
        <p:spPr/>
        <p:txBody>
          <a:bodyPr/>
          <a:lstStyle/>
          <a:p>
            <a:fld id="{A2912448-FEEC-49E8-9588-2DF1F90D57C2}" type="slidenum">
              <a:rPr lang="en-US" smtClean="0"/>
              <a:t>10</a:t>
            </a:fld>
            <a:endParaRPr lang="en-US"/>
          </a:p>
        </p:txBody>
      </p:sp>
      <p:sp>
        <p:nvSpPr>
          <p:cNvPr id="6" name="TextBox 5"/>
          <p:cNvSpPr txBox="1"/>
          <p:nvPr/>
        </p:nvSpPr>
        <p:spPr>
          <a:xfrm>
            <a:off x="1028700" y="701747"/>
            <a:ext cx="2613134" cy="261610"/>
          </a:xfrm>
          <a:prstGeom prst="rect">
            <a:avLst/>
          </a:prstGeom>
          <a:solidFill>
            <a:schemeClr val="accent3"/>
          </a:solidFill>
        </p:spPr>
        <p:txBody>
          <a:bodyPr wrap="square" rtlCol="0">
            <a:spAutoFit/>
          </a:bodyPr>
          <a:lstStyle/>
          <a:p>
            <a:pPr lvl="1"/>
            <a:r>
              <a:rPr lang="en-US" sz="1100" b="1" dirty="0">
                <a:solidFill>
                  <a:schemeClr val="bg1"/>
                </a:solidFill>
                <a:latin typeface="Roboto" panose="02000000000000000000" pitchFamily="2" charset="0"/>
                <a:ea typeface="Roboto" panose="02000000000000000000" pitchFamily="2" charset="0"/>
              </a:rPr>
              <a:t>SPOTLIGHT ON THE PRESENT </a:t>
            </a:r>
          </a:p>
        </p:txBody>
      </p:sp>
      <p:sp>
        <p:nvSpPr>
          <p:cNvPr id="7" name="Rectangle 6"/>
          <p:cNvSpPr/>
          <p:nvPr/>
        </p:nvSpPr>
        <p:spPr>
          <a:xfrm>
            <a:off x="922370" y="2316502"/>
            <a:ext cx="6713996" cy="892552"/>
          </a:xfrm>
          <a:prstGeom prst="rect">
            <a:avLst/>
          </a:prstGeom>
        </p:spPr>
        <p:txBody>
          <a:bodyPr wrap="square">
            <a:spAutoFit/>
          </a:bodyPr>
          <a:lstStyle/>
          <a:p>
            <a:pPr>
              <a:lnSpc>
                <a:spcPct val="130000"/>
              </a:lnSpc>
            </a:pPr>
            <a:r>
              <a:rPr lang="en-US" sz="2000" b="1" dirty="0">
                <a:solidFill>
                  <a:schemeClr val="accent6">
                    <a:lumMod val="50000"/>
                  </a:schemeClr>
                </a:solidFill>
                <a:ea typeface="Roboto" panose="02000000000000000000" pitchFamily="2" charset="0"/>
              </a:rPr>
              <a:t>West Covina had 277 people experiencing homelessness in an alarming upward trend.</a:t>
            </a:r>
          </a:p>
        </p:txBody>
      </p:sp>
      <p:sp>
        <p:nvSpPr>
          <p:cNvPr id="8" name="Rectangle 7"/>
          <p:cNvSpPr/>
          <p:nvPr/>
        </p:nvSpPr>
        <p:spPr>
          <a:xfrm>
            <a:off x="919755" y="1836199"/>
            <a:ext cx="8008593" cy="523220"/>
          </a:xfrm>
          <a:prstGeom prst="rect">
            <a:avLst/>
          </a:prstGeom>
        </p:spPr>
        <p:txBody>
          <a:bodyPr wrap="square">
            <a:spAutoFit/>
          </a:bodyPr>
          <a:lstStyle/>
          <a:p>
            <a:r>
              <a:rPr lang="en-US" sz="2800" b="1" dirty="0">
                <a:solidFill>
                  <a:schemeClr val="accent3"/>
                </a:solidFill>
              </a:rPr>
              <a:t>IN 2018…</a:t>
            </a:r>
          </a:p>
        </p:txBody>
      </p:sp>
      <p:grpSp>
        <p:nvGrpSpPr>
          <p:cNvPr id="9" name="Group 8"/>
          <p:cNvGrpSpPr/>
          <p:nvPr/>
        </p:nvGrpSpPr>
        <p:grpSpPr>
          <a:xfrm>
            <a:off x="1612592" y="3457020"/>
            <a:ext cx="2832728" cy="2705866"/>
            <a:chOff x="8161111" y="3058874"/>
            <a:chExt cx="2832728" cy="2705866"/>
          </a:xfrm>
        </p:grpSpPr>
        <p:grpSp>
          <p:nvGrpSpPr>
            <p:cNvPr id="10" name="Group 9"/>
            <p:cNvGrpSpPr/>
            <p:nvPr/>
          </p:nvGrpSpPr>
          <p:grpSpPr>
            <a:xfrm>
              <a:off x="8777527" y="3058874"/>
              <a:ext cx="1599897" cy="1599897"/>
              <a:chOff x="8810299" y="2392107"/>
              <a:chExt cx="1599897" cy="1599897"/>
            </a:xfrm>
          </p:grpSpPr>
          <p:sp>
            <p:nvSpPr>
              <p:cNvPr id="12" name="Oval 11"/>
              <p:cNvSpPr/>
              <p:nvPr/>
            </p:nvSpPr>
            <p:spPr>
              <a:xfrm>
                <a:off x="8810299" y="2392107"/>
                <a:ext cx="1599897" cy="15998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3" name="TextBox 12"/>
              <p:cNvSpPr txBox="1"/>
              <p:nvPr/>
            </p:nvSpPr>
            <p:spPr>
              <a:xfrm>
                <a:off x="8843069" y="2672359"/>
                <a:ext cx="1534355"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277</a:t>
                </a:r>
              </a:p>
            </p:txBody>
          </p:sp>
        </p:grpSp>
        <p:sp>
          <p:nvSpPr>
            <p:cNvPr id="11" name="Rectangle 10"/>
            <p:cNvSpPr/>
            <p:nvPr/>
          </p:nvSpPr>
          <p:spPr>
            <a:xfrm>
              <a:off x="8161111" y="4810633"/>
              <a:ext cx="2832728" cy="954107"/>
            </a:xfrm>
            <a:prstGeom prst="rect">
              <a:avLst/>
            </a:prstGeom>
          </p:spPr>
          <p:txBody>
            <a:bodyPr wrap="square">
              <a:spAutoFit/>
            </a:bodyPr>
            <a:lstStyle/>
            <a:p>
              <a:pPr algn="ctr"/>
              <a:r>
                <a:rPr lang="en-US" sz="2800" b="1" dirty="0">
                  <a:solidFill>
                    <a:srgbClr val="4D4D4F"/>
                  </a:solidFill>
                </a:rPr>
                <a:t>2018</a:t>
              </a:r>
            </a:p>
            <a:p>
              <a:pPr algn="ctr"/>
              <a:r>
                <a:rPr lang="en-US" sz="2800" b="1" dirty="0">
                  <a:solidFill>
                    <a:srgbClr val="4D4D4F"/>
                  </a:solidFill>
                </a:rPr>
                <a:t>Homeless Count</a:t>
              </a:r>
            </a:p>
          </p:txBody>
        </p:sp>
      </p:grpSp>
      <p:sp>
        <p:nvSpPr>
          <p:cNvPr id="15" name="TextBox 14"/>
          <p:cNvSpPr txBox="1"/>
          <p:nvPr/>
        </p:nvSpPr>
        <p:spPr>
          <a:xfrm>
            <a:off x="919755" y="1103293"/>
            <a:ext cx="8381899" cy="584775"/>
          </a:xfrm>
          <a:prstGeom prst="rect">
            <a:avLst/>
          </a:prstGeom>
          <a:noFill/>
        </p:spPr>
        <p:txBody>
          <a:bodyPr wrap="square" rtlCol="0">
            <a:spAutoFit/>
          </a:bodyPr>
          <a:lstStyle/>
          <a:p>
            <a:r>
              <a:rPr lang="en-US" sz="3200" b="1" dirty="0">
                <a:solidFill>
                  <a:schemeClr val="accent6">
                    <a:lumMod val="50000"/>
                  </a:schemeClr>
                </a:solidFill>
                <a:latin typeface="Roboto" panose="02000000000000000000" pitchFamily="2" charset="0"/>
                <a:ea typeface="Roboto" panose="02000000000000000000" pitchFamily="2" charset="0"/>
              </a:rPr>
              <a:t>CITY PARTNERSHIPS: WEST COVINA</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3367" y="701747"/>
            <a:ext cx="2572228" cy="1342195"/>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9176" y="2608213"/>
            <a:ext cx="4147619" cy="3449577"/>
          </a:xfrm>
          <a:prstGeom prst="rect">
            <a:avLst/>
          </a:prstGeom>
        </p:spPr>
      </p:pic>
    </p:spTree>
    <p:extLst>
      <p:ext uri="{BB962C8B-B14F-4D97-AF65-F5344CB8AC3E}">
        <p14:creationId xmlns:p14="http://schemas.microsoft.com/office/powerpoint/2010/main" val="350027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1"/>
          </p:nvPr>
        </p:nvSpPr>
        <p:spPr/>
        <p:txBody>
          <a:bodyPr/>
          <a:lstStyle/>
          <a:p>
            <a:r>
              <a:rPr lang="en-US" dirty="0"/>
              <a:t>www.unionstationhs.org</a:t>
            </a:r>
          </a:p>
        </p:txBody>
      </p:sp>
      <p:sp>
        <p:nvSpPr>
          <p:cNvPr id="12" name="Slide Number Placeholder 11"/>
          <p:cNvSpPr>
            <a:spLocks noGrp="1"/>
          </p:cNvSpPr>
          <p:nvPr>
            <p:ph type="sldNum" sz="quarter" idx="12"/>
          </p:nvPr>
        </p:nvSpPr>
        <p:spPr/>
        <p:txBody>
          <a:bodyPr/>
          <a:lstStyle/>
          <a:p>
            <a:fld id="{A2912448-FEEC-49E8-9588-2DF1F90D57C2}" type="slidenum">
              <a:rPr lang="en-US" smtClean="0"/>
              <a:t>11</a:t>
            </a:fld>
            <a:endParaRPr lang="en-US"/>
          </a:p>
        </p:txBody>
      </p:sp>
      <p:sp>
        <p:nvSpPr>
          <p:cNvPr id="46" name="Rectangle 45"/>
          <p:cNvSpPr/>
          <p:nvPr/>
        </p:nvSpPr>
        <p:spPr>
          <a:xfrm>
            <a:off x="1247590" y="2521460"/>
            <a:ext cx="6713996" cy="460126"/>
          </a:xfrm>
          <a:prstGeom prst="rect">
            <a:avLst/>
          </a:prstGeom>
        </p:spPr>
        <p:txBody>
          <a:bodyPr wrap="square">
            <a:spAutoFit/>
          </a:bodyPr>
          <a:lstStyle/>
          <a:p>
            <a:pPr>
              <a:lnSpc>
                <a:spcPct val="130000"/>
              </a:lnSpc>
            </a:pPr>
            <a:r>
              <a:rPr lang="en-US" sz="2000" b="1" dirty="0">
                <a:solidFill>
                  <a:schemeClr val="accent6">
                    <a:lumMod val="50000"/>
                  </a:schemeClr>
                </a:solidFill>
                <a:ea typeface="Roboto" panose="02000000000000000000" pitchFamily="2" charset="0"/>
              </a:rPr>
              <a:t>STAFF CO-LOCATED AT CITY HALL </a:t>
            </a:r>
          </a:p>
        </p:txBody>
      </p:sp>
      <p:sp>
        <p:nvSpPr>
          <p:cNvPr id="47" name="Rectangle 46"/>
          <p:cNvSpPr/>
          <p:nvPr/>
        </p:nvSpPr>
        <p:spPr>
          <a:xfrm>
            <a:off x="1247590" y="3590091"/>
            <a:ext cx="8953927" cy="492443"/>
          </a:xfrm>
          <a:prstGeom prst="rect">
            <a:avLst/>
          </a:prstGeom>
        </p:spPr>
        <p:txBody>
          <a:bodyPr wrap="square">
            <a:spAutoFit/>
          </a:bodyPr>
          <a:lstStyle/>
          <a:p>
            <a:pPr>
              <a:lnSpc>
                <a:spcPct val="130000"/>
              </a:lnSpc>
            </a:pPr>
            <a:r>
              <a:rPr lang="en-US" sz="2000" b="1" dirty="0">
                <a:solidFill>
                  <a:schemeClr val="accent6">
                    <a:lumMod val="50000"/>
                  </a:schemeClr>
                </a:solidFill>
                <a:ea typeface="Roboto" panose="02000000000000000000" pitchFamily="2" charset="0"/>
              </a:rPr>
              <a:t>OUTREACH (BUILDING TRUST WITH THOSE EXPERIENCING HOMELESSNESS)</a:t>
            </a:r>
          </a:p>
        </p:txBody>
      </p:sp>
      <p:sp>
        <p:nvSpPr>
          <p:cNvPr id="48" name="Rectangle 47"/>
          <p:cNvSpPr/>
          <p:nvPr/>
        </p:nvSpPr>
        <p:spPr>
          <a:xfrm>
            <a:off x="1247590" y="4191559"/>
            <a:ext cx="7717931" cy="492443"/>
          </a:xfrm>
          <a:prstGeom prst="rect">
            <a:avLst/>
          </a:prstGeom>
        </p:spPr>
        <p:txBody>
          <a:bodyPr wrap="square">
            <a:spAutoFit/>
          </a:bodyPr>
          <a:lstStyle/>
          <a:p>
            <a:pPr>
              <a:lnSpc>
                <a:spcPct val="130000"/>
              </a:lnSpc>
            </a:pPr>
            <a:r>
              <a:rPr lang="en-US" sz="2000" b="1" dirty="0">
                <a:solidFill>
                  <a:schemeClr val="accent6">
                    <a:lumMod val="50000"/>
                  </a:schemeClr>
                </a:solidFill>
                <a:ea typeface="Roboto" panose="02000000000000000000" pitchFamily="2" charset="0"/>
              </a:rPr>
              <a:t>FUNDING: </a:t>
            </a:r>
            <a:r>
              <a:rPr lang="en-US" sz="2000" b="1" dirty="0">
                <a:solidFill>
                  <a:schemeClr val="accent3"/>
                </a:solidFill>
                <a:ea typeface="Roboto" panose="02000000000000000000" pitchFamily="2" charset="0"/>
              </a:rPr>
              <a:t>LEVERAGED</a:t>
            </a:r>
            <a:r>
              <a:rPr lang="en-US" sz="2000" b="1" dirty="0">
                <a:solidFill>
                  <a:schemeClr val="accent6">
                    <a:lumMod val="50000"/>
                  </a:schemeClr>
                </a:solidFill>
                <a:ea typeface="Roboto" panose="02000000000000000000" pitchFamily="2" charset="0"/>
              </a:rPr>
              <a:t> </a:t>
            </a:r>
            <a:r>
              <a:rPr lang="en-US" sz="2000" b="1" dirty="0">
                <a:solidFill>
                  <a:schemeClr val="accent3"/>
                </a:solidFill>
                <a:ea typeface="Roboto" panose="02000000000000000000" pitchFamily="2" charset="0"/>
              </a:rPr>
              <a:t>MEASURE H HOUSING NAVIGATION</a:t>
            </a:r>
          </a:p>
        </p:txBody>
      </p:sp>
      <p:sp>
        <p:nvSpPr>
          <p:cNvPr id="49" name="Rectangle 48"/>
          <p:cNvSpPr/>
          <p:nvPr/>
        </p:nvSpPr>
        <p:spPr>
          <a:xfrm>
            <a:off x="1247590" y="3058874"/>
            <a:ext cx="8953927" cy="492443"/>
          </a:xfrm>
          <a:prstGeom prst="rect">
            <a:avLst/>
          </a:prstGeom>
        </p:spPr>
        <p:txBody>
          <a:bodyPr wrap="square">
            <a:spAutoFit/>
          </a:bodyPr>
          <a:lstStyle/>
          <a:p>
            <a:pPr>
              <a:lnSpc>
                <a:spcPct val="130000"/>
              </a:lnSpc>
            </a:pPr>
            <a:r>
              <a:rPr lang="en-US" sz="2000" b="1" dirty="0">
                <a:solidFill>
                  <a:schemeClr val="accent6">
                    <a:lumMod val="50000"/>
                  </a:schemeClr>
                </a:solidFill>
                <a:ea typeface="Roboto" panose="02000000000000000000" pitchFamily="2" charset="0"/>
              </a:rPr>
              <a:t>BUILD RELATIONSHIPS WITH CITY DEPARTMENTS/POLICE/LOCAL BUSINESSES</a:t>
            </a:r>
          </a:p>
        </p:txBody>
      </p:sp>
      <p:sp>
        <p:nvSpPr>
          <p:cNvPr id="50" name="Freeform 88"/>
          <p:cNvSpPr>
            <a:spLocks noEditPoints="1"/>
          </p:cNvSpPr>
          <p:nvPr/>
        </p:nvSpPr>
        <p:spPr bwMode="auto">
          <a:xfrm>
            <a:off x="982776" y="3216199"/>
            <a:ext cx="214397"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rgbClr val="F47B20"/>
          </a:solidFill>
          <a:ln>
            <a:noFill/>
          </a:ln>
        </p:spPr>
        <p:txBody>
          <a:bodyPr vert="horz" wrap="square" lIns="91440" tIns="45720" rIns="91440" bIns="45720" numCol="1" anchor="t" anchorCtr="0" compatLnSpc="1">
            <a:prstTxWarp prst="textNoShape">
              <a:avLst/>
            </a:prstTxWarp>
          </a:bodyPr>
          <a:lstStyle/>
          <a:p>
            <a:endParaRPr lang="en-US" baseline="-25000" dirty="0"/>
          </a:p>
        </p:txBody>
      </p:sp>
      <p:sp>
        <p:nvSpPr>
          <p:cNvPr id="51" name="Freeform 88"/>
          <p:cNvSpPr>
            <a:spLocks noEditPoints="1"/>
          </p:cNvSpPr>
          <p:nvPr/>
        </p:nvSpPr>
        <p:spPr bwMode="auto">
          <a:xfrm>
            <a:off x="982776" y="4355640"/>
            <a:ext cx="214397"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rgbClr val="F47B20"/>
          </a:solidFill>
          <a:ln>
            <a:noFill/>
          </a:ln>
        </p:spPr>
        <p:txBody>
          <a:bodyPr vert="horz" wrap="square" lIns="91440" tIns="45720" rIns="91440" bIns="45720" numCol="1" anchor="t" anchorCtr="0" compatLnSpc="1">
            <a:prstTxWarp prst="textNoShape">
              <a:avLst/>
            </a:prstTxWarp>
          </a:bodyPr>
          <a:lstStyle/>
          <a:p>
            <a:endParaRPr lang="en-US" baseline="-25000" dirty="0"/>
          </a:p>
        </p:txBody>
      </p:sp>
      <p:sp>
        <p:nvSpPr>
          <p:cNvPr id="56" name="Freeform 88"/>
          <p:cNvSpPr>
            <a:spLocks noEditPoints="1"/>
          </p:cNvSpPr>
          <p:nvPr/>
        </p:nvSpPr>
        <p:spPr bwMode="auto">
          <a:xfrm>
            <a:off x="982776" y="3754172"/>
            <a:ext cx="214397"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rgbClr val="F47B20"/>
          </a:solidFill>
          <a:ln>
            <a:noFill/>
          </a:ln>
        </p:spPr>
        <p:txBody>
          <a:bodyPr vert="horz" wrap="square" lIns="91440" tIns="45720" rIns="91440" bIns="45720" numCol="1" anchor="t" anchorCtr="0" compatLnSpc="1">
            <a:prstTxWarp prst="textNoShape">
              <a:avLst/>
            </a:prstTxWarp>
          </a:bodyPr>
          <a:lstStyle/>
          <a:p>
            <a:endParaRPr lang="en-US" baseline="-25000" dirty="0"/>
          </a:p>
        </p:txBody>
      </p:sp>
      <p:sp>
        <p:nvSpPr>
          <p:cNvPr id="58" name="Freeform 88"/>
          <p:cNvSpPr>
            <a:spLocks noEditPoints="1"/>
          </p:cNvSpPr>
          <p:nvPr/>
        </p:nvSpPr>
        <p:spPr bwMode="auto">
          <a:xfrm>
            <a:off x="982776" y="2665664"/>
            <a:ext cx="214397"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rgbClr val="F47B20"/>
          </a:solidFill>
          <a:ln>
            <a:noFill/>
          </a:ln>
        </p:spPr>
        <p:txBody>
          <a:bodyPr vert="horz" wrap="square" lIns="91440" tIns="45720" rIns="91440" bIns="45720" numCol="1" anchor="t" anchorCtr="0" compatLnSpc="1">
            <a:prstTxWarp prst="textNoShape">
              <a:avLst/>
            </a:prstTxWarp>
          </a:bodyPr>
          <a:lstStyle/>
          <a:p>
            <a:endParaRPr lang="en-US" baseline="-25000" dirty="0"/>
          </a:p>
        </p:txBody>
      </p:sp>
      <p:sp>
        <p:nvSpPr>
          <p:cNvPr id="41" name="TextBox 40"/>
          <p:cNvSpPr txBox="1"/>
          <p:nvPr/>
        </p:nvSpPr>
        <p:spPr>
          <a:xfrm>
            <a:off x="1028700" y="701747"/>
            <a:ext cx="2613134" cy="261610"/>
          </a:xfrm>
          <a:prstGeom prst="rect">
            <a:avLst/>
          </a:prstGeom>
          <a:solidFill>
            <a:schemeClr val="accent3"/>
          </a:solidFill>
        </p:spPr>
        <p:txBody>
          <a:bodyPr wrap="square" rtlCol="0">
            <a:spAutoFit/>
          </a:bodyPr>
          <a:lstStyle/>
          <a:p>
            <a:pPr lvl="1"/>
            <a:r>
              <a:rPr lang="en-US" sz="1100" b="1" dirty="0">
                <a:solidFill>
                  <a:schemeClr val="bg1"/>
                </a:solidFill>
                <a:latin typeface="Roboto" panose="02000000000000000000" pitchFamily="2" charset="0"/>
                <a:ea typeface="Roboto" panose="02000000000000000000" pitchFamily="2" charset="0"/>
              </a:rPr>
              <a:t>SPOTLIGHT ON THE PRESENT </a:t>
            </a:r>
          </a:p>
        </p:txBody>
      </p:sp>
      <p:sp>
        <p:nvSpPr>
          <p:cNvPr id="42" name="Rectangle 41"/>
          <p:cNvSpPr/>
          <p:nvPr/>
        </p:nvSpPr>
        <p:spPr>
          <a:xfrm>
            <a:off x="919755" y="1836199"/>
            <a:ext cx="8008593" cy="523220"/>
          </a:xfrm>
          <a:prstGeom prst="rect">
            <a:avLst/>
          </a:prstGeom>
        </p:spPr>
        <p:txBody>
          <a:bodyPr wrap="square">
            <a:spAutoFit/>
          </a:bodyPr>
          <a:lstStyle/>
          <a:p>
            <a:r>
              <a:rPr lang="en-US" sz="2800" b="1" dirty="0">
                <a:solidFill>
                  <a:schemeClr val="accent3"/>
                </a:solidFill>
              </a:rPr>
              <a:t>IN 2018…</a:t>
            </a:r>
          </a:p>
        </p:txBody>
      </p:sp>
      <p:sp>
        <p:nvSpPr>
          <p:cNvPr id="43" name="TextBox 42"/>
          <p:cNvSpPr txBox="1"/>
          <p:nvPr/>
        </p:nvSpPr>
        <p:spPr>
          <a:xfrm>
            <a:off x="919755" y="1103293"/>
            <a:ext cx="8381899" cy="584775"/>
          </a:xfrm>
          <a:prstGeom prst="rect">
            <a:avLst/>
          </a:prstGeom>
          <a:noFill/>
        </p:spPr>
        <p:txBody>
          <a:bodyPr wrap="square" rtlCol="0">
            <a:spAutoFit/>
          </a:bodyPr>
          <a:lstStyle/>
          <a:p>
            <a:r>
              <a:rPr lang="en-US" sz="3200" b="1" dirty="0">
                <a:solidFill>
                  <a:schemeClr val="accent6">
                    <a:lumMod val="50000"/>
                  </a:schemeClr>
                </a:solidFill>
                <a:latin typeface="Roboto" panose="02000000000000000000" pitchFamily="2" charset="0"/>
                <a:ea typeface="Roboto" panose="02000000000000000000" pitchFamily="2" charset="0"/>
              </a:rPr>
              <a:t>NEW PARTNERSHIPS: WEST COVINA</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367" y="701747"/>
            <a:ext cx="2572228" cy="1342195"/>
          </a:xfrm>
          <a:prstGeom prst="rect">
            <a:avLst/>
          </a:prstGeom>
        </p:spPr>
      </p:pic>
    </p:spTree>
    <p:extLst>
      <p:ext uri="{BB962C8B-B14F-4D97-AF65-F5344CB8AC3E}">
        <p14:creationId xmlns:p14="http://schemas.microsoft.com/office/powerpoint/2010/main" val="398794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animBg="1"/>
      <p:bldP spid="51" grpId="0" animBg="1"/>
      <p:bldP spid="56" grpId="0" animBg="1"/>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www.unionstationhs.org</a:t>
            </a:r>
            <a:endParaRPr lang="en-US" dirty="0"/>
          </a:p>
        </p:txBody>
      </p:sp>
      <p:sp>
        <p:nvSpPr>
          <p:cNvPr id="3" name="Slide Number Placeholder 2"/>
          <p:cNvSpPr>
            <a:spLocks noGrp="1"/>
          </p:cNvSpPr>
          <p:nvPr>
            <p:ph type="sldNum" sz="quarter" idx="12"/>
          </p:nvPr>
        </p:nvSpPr>
        <p:spPr/>
        <p:txBody>
          <a:bodyPr/>
          <a:lstStyle/>
          <a:p>
            <a:fld id="{A2912448-FEEC-49E8-9588-2DF1F90D57C2}" type="slidenum">
              <a:rPr lang="en-US" smtClean="0"/>
              <a:t>12</a:t>
            </a:fld>
            <a:endParaRPr lang="en-US"/>
          </a:p>
        </p:txBody>
      </p:sp>
      <p:sp>
        <p:nvSpPr>
          <p:cNvPr id="7" name="TextBox 6"/>
          <p:cNvSpPr txBox="1"/>
          <p:nvPr/>
        </p:nvSpPr>
        <p:spPr>
          <a:xfrm>
            <a:off x="1028700" y="701747"/>
            <a:ext cx="2613134" cy="261610"/>
          </a:xfrm>
          <a:prstGeom prst="rect">
            <a:avLst/>
          </a:prstGeom>
          <a:solidFill>
            <a:schemeClr val="accent3"/>
          </a:solidFill>
        </p:spPr>
        <p:txBody>
          <a:bodyPr wrap="square" rtlCol="0">
            <a:spAutoFit/>
          </a:bodyPr>
          <a:lstStyle/>
          <a:p>
            <a:pPr lvl="1"/>
            <a:r>
              <a:rPr lang="en-US" sz="1100" b="1" dirty="0">
                <a:solidFill>
                  <a:schemeClr val="bg1"/>
                </a:solidFill>
                <a:latin typeface="Roboto" panose="02000000000000000000" pitchFamily="2" charset="0"/>
                <a:ea typeface="Roboto" panose="02000000000000000000" pitchFamily="2" charset="0"/>
              </a:rPr>
              <a:t>SPOTLIGHT ON THE PRESENT </a:t>
            </a:r>
          </a:p>
        </p:txBody>
      </p:sp>
      <p:sp>
        <p:nvSpPr>
          <p:cNvPr id="9" name="TextBox 8"/>
          <p:cNvSpPr txBox="1"/>
          <p:nvPr/>
        </p:nvSpPr>
        <p:spPr>
          <a:xfrm>
            <a:off x="919755" y="1103293"/>
            <a:ext cx="8381899" cy="584775"/>
          </a:xfrm>
          <a:prstGeom prst="rect">
            <a:avLst/>
          </a:prstGeom>
          <a:noFill/>
        </p:spPr>
        <p:txBody>
          <a:bodyPr wrap="square" rtlCol="0">
            <a:spAutoFit/>
          </a:bodyPr>
          <a:lstStyle/>
          <a:p>
            <a:r>
              <a:rPr lang="en-US" sz="3200" b="1" dirty="0">
                <a:solidFill>
                  <a:schemeClr val="accent6">
                    <a:lumMod val="50000"/>
                  </a:schemeClr>
                </a:solidFill>
                <a:latin typeface="Roboto" panose="02000000000000000000" pitchFamily="2" charset="0"/>
                <a:ea typeface="Roboto" panose="02000000000000000000" pitchFamily="2" charset="0"/>
              </a:rPr>
              <a:t>WHAT DOESN’T WORK</a:t>
            </a:r>
          </a:p>
        </p:txBody>
      </p:sp>
      <p:sp>
        <p:nvSpPr>
          <p:cNvPr id="4" name="Oval 3"/>
          <p:cNvSpPr/>
          <p:nvPr/>
        </p:nvSpPr>
        <p:spPr>
          <a:xfrm>
            <a:off x="273788" y="1688068"/>
            <a:ext cx="2686644" cy="2687984"/>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4D4D4F"/>
                </a:solidFill>
                <a:latin typeface="Roboto" panose="02000000000000000000" pitchFamily="2" charset="0"/>
                <a:ea typeface="Roboto" panose="02000000000000000000" pitchFamily="2" charset="0"/>
              </a:rPr>
              <a:t>LACK OF COORDINATION</a:t>
            </a:r>
          </a:p>
        </p:txBody>
      </p:sp>
      <p:sp>
        <p:nvSpPr>
          <p:cNvPr id="16" name="Oval 15"/>
          <p:cNvSpPr/>
          <p:nvPr/>
        </p:nvSpPr>
        <p:spPr>
          <a:xfrm>
            <a:off x="5110704" y="3704259"/>
            <a:ext cx="2686644" cy="2687984"/>
          </a:xfrm>
          <a:prstGeom prst="ellipse">
            <a:avLst/>
          </a:prstGeom>
          <a:noFill/>
          <a:ln w="76200">
            <a:solidFill>
              <a:srgbClr val="4D4D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4D4D4F"/>
                </a:solidFill>
                <a:latin typeface="Roboto" panose="02000000000000000000" pitchFamily="2" charset="0"/>
                <a:ea typeface="Roboto" panose="02000000000000000000" pitchFamily="2" charset="0"/>
              </a:rPr>
              <a:t>COMMUNITY PUSH BACK / FEAR &amp; LACK OF UNDERSTANDING</a:t>
            </a:r>
          </a:p>
        </p:txBody>
      </p:sp>
      <p:sp>
        <p:nvSpPr>
          <p:cNvPr id="18" name="Oval 17"/>
          <p:cNvSpPr/>
          <p:nvPr/>
        </p:nvSpPr>
        <p:spPr>
          <a:xfrm>
            <a:off x="9253279" y="494598"/>
            <a:ext cx="2686644" cy="2687984"/>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4D4D4F"/>
                </a:solidFill>
                <a:latin typeface="Roboto" panose="02000000000000000000" pitchFamily="2" charset="0"/>
                <a:ea typeface="Roboto" panose="02000000000000000000" pitchFamily="2" charset="0"/>
              </a:rPr>
              <a:t>LACK OF </a:t>
            </a:r>
          </a:p>
          <a:p>
            <a:pPr algn="ctr"/>
            <a:r>
              <a:rPr lang="en-US" sz="1600" b="1" dirty="0">
                <a:solidFill>
                  <a:srgbClr val="4D4D4F"/>
                </a:solidFill>
                <a:latin typeface="Roboto" panose="02000000000000000000" pitchFamily="2" charset="0"/>
                <a:ea typeface="Roboto" panose="02000000000000000000" pitchFamily="2" charset="0"/>
              </a:rPr>
              <a:t>POLITICAL WILL</a:t>
            </a:r>
          </a:p>
        </p:txBody>
      </p:sp>
      <p:sp>
        <p:nvSpPr>
          <p:cNvPr id="19" name="Oval 18"/>
          <p:cNvSpPr/>
          <p:nvPr/>
        </p:nvSpPr>
        <p:spPr>
          <a:xfrm>
            <a:off x="7943357" y="2777208"/>
            <a:ext cx="1778665" cy="1779552"/>
          </a:xfrm>
          <a:prstGeom prst="ellipse">
            <a:avLst/>
          </a:prstGeom>
          <a:noFill/>
          <a:ln w="76200">
            <a:solidFill>
              <a:srgbClr val="4D4D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4D4D4F"/>
                </a:solidFill>
                <a:latin typeface="Roboto" panose="02000000000000000000" pitchFamily="2" charset="0"/>
                <a:ea typeface="Roboto" panose="02000000000000000000" pitchFamily="2" charset="0"/>
              </a:rPr>
              <a:t>Criminalization or Street Sweeping</a:t>
            </a:r>
          </a:p>
        </p:txBody>
      </p:sp>
      <p:sp>
        <p:nvSpPr>
          <p:cNvPr id="20" name="Oval 19"/>
          <p:cNvSpPr/>
          <p:nvPr/>
        </p:nvSpPr>
        <p:spPr>
          <a:xfrm>
            <a:off x="4895266" y="1681552"/>
            <a:ext cx="1662124" cy="1662953"/>
          </a:xfrm>
          <a:prstGeom prst="ellipse">
            <a:avLst/>
          </a:prstGeom>
          <a:noFill/>
          <a:ln w="76200">
            <a:solidFill>
              <a:srgbClr val="4D4D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4D4D4F"/>
                </a:solidFill>
                <a:latin typeface="Roboto" panose="02000000000000000000" pitchFamily="2" charset="0"/>
                <a:ea typeface="Roboto" panose="02000000000000000000" pitchFamily="2" charset="0"/>
              </a:rPr>
              <a:t>NIMBY-ism</a:t>
            </a:r>
          </a:p>
        </p:txBody>
      </p:sp>
      <p:sp>
        <p:nvSpPr>
          <p:cNvPr id="21" name="Oval 20"/>
          <p:cNvSpPr/>
          <p:nvPr/>
        </p:nvSpPr>
        <p:spPr>
          <a:xfrm>
            <a:off x="10196340" y="3647157"/>
            <a:ext cx="1834192" cy="1835107"/>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4D4D4F"/>
                </a:solidFill>
                <a:latin typeface="Roboto" panose="02000000000000000000" pitchFamily="2" charset="0"/>
                <a:ea typeface="Roboto" panose="02000000000000000000" pitchFamily="2" charset="0"/>
              </a:rPr>
              <a:t>Bureaucracy</a:t>
            </a:r>
          </a:p>
          <a:p>
            <a:pPr algn="ctr"/>
            <a:r>
              <a:rPr lang="en-US" sz="1200" b="1" dirty="0">
                <a:solidFill>
                  <a:srgbClr val="4D4D4F"/>
                </a:solidFill>
                <a:latin typeface="Roboto" panose="02000000000000000000" pitchFamily="2" charset="0"/>
                <a:ea typeface="Roboto" panose="02000000000000000000" pitchFamily="2" charset="0"/>
              </a:rPr>
              <a:t>&amp; Lack Of Flexibility</a:t>
            </a:r>
          </a:p>
        </p:txBody>
      </p:sp>
      <p:sp>
        <p:nvSpPr>
          <p:cNvPr id="22" name="Oval 21"/>
          <p:cNvSpPr/>
          <p:nvPr/>
        </p:nvSpPr>
        <p:spPr>
          <a:xfrm>
            <a:off x="6880252" y="701747"/>
            <a:ext cx="1834192" cy="1835107"/>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4D4D4F"/>
                </a:solidFill>
                <a:latin typeface="Roboto" panose="02000000000000000000" pitchFamily="2" charset="0"/>
                <a:ea typeface="Roboto" panose="02000000000000000000" pitchFamily="2" charset="0"/>
              </a:rPr>
              <a:t>Lack of Or Misdirected Investment</a:t>
            </a:r>
          </a:p>
        </p:txBody>
      </p:sp>
      <p:sp>
        <p:nvSpPr>
          <p:cNvPr id="23" name="Oval 22"/>
          <p:cNvSpPr/>
          <p:nvPr/>
        </p:nvSpPr>
        <p:spPr>
          <a:xfrm>
            <a:off x="410604" y="4867997"/>
            <a:ext cx="1444615" cy="1445336"/>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4D4D4F"/>
                </a:solidFill>
                <a:latin typeface="Roboto" panose="02000000000000000000" pitchFamily="2" charset="0"/>
                <a:ea typeface="Roboto" panose="02000000000000000000" pitchFamily="2" charset="0"/>
              </a:rPr>
              <a:t>Outreach With No Pathway To Housing</a:t>
            </a:r>
          </a:p>
        </p:txBody>
      </p:sp>
      <p:sp>
        <p:nvSpPr>
          <p:cNvPr id="24" name="Oval 23"/>
          <p:cNvSpPr/>
          <p:nvPr/>
        </p:nvSpPr>
        <p:spPr>
          <a:xfrm>
            <a:off x="2792104" y="3942413"/>
            <a:ext cx="1834192" cy="1835107"/>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4D4D4F"/>
                </a:solidFill>
                <a:latin typeface="Roboto" panose="02000000000000000000" pitchFamily="2" charset="0"/>
                <a:ea typeface="Roboto" panose="02000000000000000000" pitchFamily="2" charset="0"/>
              </a:rPr>
              <a:t>Focus On Emergency Needs Without Connections To Solutions</a:t>
            </a:r>
          </a:p>
        </p:txBody>
      </p:sp>
      <p:sp>
        <p:nvSpPr>
          <p:cNvPr id="25" name="Oval 24"/>
          <p:cNvSpPr/>
          <p:nvPr/>
        </p:nvSpPr>
        <p:spPr>
          <a:xfrm>
            <a:off x="3398380" y="1739952"/>
            <a:ext cx="1256419" cy="1257046"/>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4D4D4F"/>
                </a:solidFill>
                <a:latin typeface="Roboto" panose="02000000000000000000" pitchFamily="2" charset="0"/>
                <a:ea typeface="Roboto" panose="02000000000000000000" pitchFamily="2" charset="0"/>
              </a:rPr>
              <a:t>Stand Alone Services</a:t>
            </a:r>
          </a:p>
        </p:txBody>
      </p:sp>
      <p:cxnSp>
        <p:nvCxnSpPr>
          <p:cNvPr id="26" name="Straight Arrow Connector 25"/>
          <p:cNvCxnSpPr/>
          <p:nvPr/>
        </p:nvCxnSpPr>
        <p:spPr>
          <a:xfrm flipV="1">
            <a:off x="2865017" y="2419151"/>
            <a:ext cx="466580" cy="155896"/>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623776" y="3920543"/>
            <a:ext cx="336656" cy="269794"/>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264631" y="4342737"/>
            <a:ext cx="89934" cy="443948"/>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5955527" y="3442915"/>
            <a:ext cx="151076" cy="342461"/>
          </a:xfrm>
          <a:prstGeom prst="straightConnector1">
            <a:avLst/>
          </a:prstGeom>
          <a:ln w="57150">
            <a:solidFill>
              <a:srgbClr val="4D4D4F"/>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7690238" y="4197129"/>
            <a:ext cx="348531" cy="254716"/>
          </a:xfrm>
          <a:prstGeom prst="straightConnector1">
            <a:avLst/>
          </a:prstGeom>
          <a:ln w="57150">
            <a:solidFill>
              <a:srgbClr val="4D4D4F"/>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0752749" y="3182582"/>
            <a:ext cx="114001" cy="373720"/>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8832689" y="1675036"/>
            <a:ext cx="418551" cy="13032"/>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18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www.unionstationhs.org</a:t>
            </a:r>
            <a:endParaRPr lang="en-US" dirty="0"/>
          </a:p>
        </p:txBody>
      </p:sp>
      <p:sp>
        <p:nvSpPr>
          <p:cNvPr id="3" name="Slide Number Placeholder 2"/>
          <p:cNvSpPr>
            <a:spLocks noGrp="1"/>
          </p:cNvSpPr>
          <p:nvPr>
            <p:ph type="sldNum" sz="quarter" idx="12"/>
          </p:nvPr>
        </p:nvSpPr>
        <p:spPr/>
        <p:txBody>
          <a:bodyPr/>
          <a:lstStyle/>
          <a:p>
            <a:fld id="{A2912448-FEEC-49E8-9588-2DF1F90D57C2}" type="slidenum">
              <a:rPr lang="en-US" smtClean="0"/>
              <a:t>13</a:t>
            </a:fld>
            <a:endParaRPr lang="en-US"/>
          </a:p>
        </p:txBody>
      </p:sp>
      <p:sp>
        <p:nvSpPr>
          <p:cNvPr id="5" name="TextBox 4"/>
          <p:cNvSpPr txBox="1"/>
          <p:nvPr/>
        </p:nvSpPr>
        <p:spPr>
          <a:xfrm>
            <a:off x="1028700" y="701747"/>
            <a:ext cx="2613134" cy="261610"/>
          </a:xfrm>
          <a:prstGeom prst="rect">
            <a:avLst/>
          </a:prstGeom>
          <a:solidFill>
            <a:schemeClr val="accent3"/>
          </a:solidFill>
        </p:spPr>
        <p:txBody>
          <a:bodyPr wrap="square" rtlCol="0">
            <a:spAutoFit/>
          </a:bodyPr>
          <a:lstStyle/>
          <a:p>
            <a:pPr lvl="1"/>
            <a:r>
              <a:rPr lang="en-US" sz="1100" b="1" dirty="0">
                <a:solidFill>
                  <a:schemeClr val="bg1"/>
                </a:solidFill>
                <a:latin typeface="Roboto" panose="02000000000000000000" pitchFamily="2" charset="0"/>
                <a:ea typeface="Roboto" panose="02000000000000000000" pitchFamily="2" charset="0"/>
              </a:rPr>
              <a:t>SPOTLIGHT ON THE PRESENT </a:t>
            </a:r>
          </a:p>
        </p:txBody>
      </p:sp>
      <p:sp>
        <p:nvSpPr>
          <p:cNvPr id="6" name="TextBox 5"/>
          <p:cNvSpPr txBox="1"/>
          <p:nvPr/>
        </p:nvSpPr>
        <p:spPr>
          <a:xfrm>
            <a:off x="919756" y="1103293"/>
            <a:ext cx="5579797" cy="584775"/>
          </a:xfrm>
          <a:prstGeom prst="rect">
            <a:avLst/>
          </a:prstGeom>
          <a:noFill/>
        </p:spPr>
        <p:txBody>
          <a:bodyPr wrap="none" rtlCol="0">
            <a:spAutoFit/>
          </a:bodyPr>
          <a:lstStyle/>
          <a:p>
            <a:r>
              <a:rPr lang="en-US" sz="3200" b="1" dirty="0">
                <a:solidFill>
                  <a:schemeClr val="accent6">
                    <a:lumMod val="50000"/>
                  </a:schemeClr>
                </a:solidFill>
                <a:latin typeface="Roboto" panose="02000000000000000000" pitchFamily="2" charset="0"/>
                <a:ea typeface="Roboto" panose="02000000000000000000" pitchFamily="2" charset="0"/>
              </a:rPr>
              <a:t>WHAT WORKS / OPPORTUNITIES</a:t>
            </a:r>
          </a:p>
        </p:txBody>
      </p:sp>
      <p:grpSp>
        <p:nvGrpSpPr>
          <p:cNvPr id="15" name="Group 14"/>
          <p:cNvGrpSpPr/>
          <p:nvPr/>
        </p:nvGrpSpPr>
        <p:grpSpPr>
          <a:xfrm>
            <a:off x="1910869" y="3089910"/>
            <a:ext cx="1325880" cy="1325880"/>
            <a:chOff x="7527384" y="804446"/>
            <a:chExt cx="3709454" cy="3809773"/>
          </a:xfrm>
        </p:grpSpPr>
        <p:sp>
          <p:nvSpPr>
            <p:cNvPr id="16" name="Oval 15"/>
            <p:cNvSpPr/>
            <p:nvPr/>
          </p:nvSpPr>
          <p:spPr>
            <a:xfrm>
              <a:off x="7527384" y="804446"/>
              <a:ext cx="3709454" cy="3809773"/>
            </a:xfrm>
            <a:prstGeom prst="ellipse">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Oval 4"/>
            <p:cNvSpPr/>
            <p:nvPr/>
          </p:nvSpPr>
          <p:spPr>
            <a:xfrm>
              <a:off x="7779274" y="1362374"/>
              <a:ext cx="3205678" cy="26939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1350" b="1" kern="1200" dirty="0">
                  <a:latin typeface="Arial" panose="020B0604020202020204" pitchFamily="34" charset="0"/>
                  <a:cs typeface="Arial" panose="020B0604020202020204" pitchFamily="34" charset="0"/>
                </a:rPr>
                <a:t>Access Points</a:t>
              </a:r>
            </a:p>
          </p:txBody>
        </p:sp>
      </p:grpSp>
      <p:grpSp>
        <p:nvGrpSpPr>
          <p:cNvPr id="18" name="Group 17"/>
          <p:cNvGrpSpPr/>
          <p:nvPr/>
        </p:nvGrpSpPr>
        <p:grpSpPr>
          <a:xfrm>
            <a:off x="7705652" y="4883654"/>
            <a:ext cx="1325880" cy="1321715"/>
            <a:chOff x="7499245" y="804446"/>
            <a:chExt cx="3709454" cy="3809773"/>
          </a:xfrm>
        </p:grpSpPr>
        <p:sp>
          <p:nvSpPr>
            <p:cNvPr id="19" name="Oval 18"/>
            <p:cNvSpPr/>
            <p:nvPr/>
          </p:nvSpPr>
          <p:spPr>
            <a:xfrm>
              <a:off x="7499245" y="804446"/>
              <a:ext cx="3709454" cy="3809773"/>
            </a:xfrm>
            <a:prstGeom prst="ellipse">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Oval 4"/>
            <p:cNvSpPr/>
            <p:nvPr/>
          </p:nvSpPr>
          <p:spPr>
            <a:xfrm>
              <a:off x="7555530" y="1239638"/>
              <a:ext cx="3513388" cy="29393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1350" b="1" dirty="0">
                  <a:latin typeface="Arial" panose="020B0604020202020204" pitchFamily="34" charset="0"/>
                  <a:cs typeface="Arial" panose="020B0604020202020204" pitchFamily="34" charset="0"/>
                </a:rPr>
                <a:t>Community Integration</a:t>
              </a:r>
              <a:endParaRPr lang="en-US" sz="1350" b="1" kern="1200" dirty="0">
                <a:latin typeface="Arial" panose="020B0604020202020204" pitchFamily="34" charset="0"/>
                <a:cs typeface="Arial" panose="020B0604020202020204" pitchFamily="34" charset="0"/>
              </a:endParaRPr>
            </a:p>
          </p:txBody>
        </p:sp>
      </p:grpSp>
      <p:grpSp>
        <p:nvGrpSpPr>
          <p:cNvPr id="21" name="Group 20"/>
          <p:cNvGrpSpPr/>
          <p:nvPr/>
        </p:nvGrpSpPr>
        <p:grpSpPr>
          <a:xfrm>
            <a:off x="5541385" y="2609850"/>
            <a:ext cx="2286000" cy="2286000"/>
            <a:chOff x="7499245" y="804446"/>
            <a:chExt cx="3709454" cy="3809773"/>
          </a:xfrm>
        </p:grpSpPr>
        <p:sp>
          <p:nvSpPr>
            <p:cNvPr id="22" name="Oval 21"/>
            <p:cNvSpPr/>
            <p:nvPr/>
          </p:nvSpPr>
          <p:spPr>
            <a:xfrm>
              <a:off x="7499245" y="804446"/>
              <a:ext cx="3709454" cy="3809773"/>
            </a:xfrm>
            <a:prstGeom prst="ellipse">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Oval 4"/>
            <p:cNvSpPr/>
            <p:nvPr/>
          </p:nvSpPr>
          <p:spPr>
            <a:xfrm>
              <a:off x="7779273" y="1362374"/>
              <a:ext cx="3429426" cy="26939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2400" b="1" dirty="0">
                  <a:latin typeface="Arial" panose="020B0604020202020204" pitchFamily="34" charset="0"/>
                  <a:cs typeface="Arial" panose="020B0604020202020204" pitchFamily="34" charset="0"/>
                </a:rPr>
                <a:t>HOUSING</a:t>
              </a:r>
              <a:endParaRPr lang="en-US" sz="2400" b="1" kern="1200" dirty="0">
                <a:latin typeface="Arial" panose="020B0604020202020204" pitchFamily="34" charset="0"/>
                <a:cs typeface="Arial" panose="020B0604020202020204" pitchFamily="34" charset="0"/>
              </a:endParaRPr>
            </a:p>
          </p:txBody>
        </p:sp>
      </p:grpSp>
      <p:grpSp>
        <p:nvGrpSpPr>
          <p:cNvPr id="24" name="Group 23"/>
          <p:cNvGrpSpPr/>
          <p:nvPr/>
        </p:nvGrpSpPr>
        <p:grpSpPr>
          <a:xfrm>
            <a:off x="95611" y="3089910"/>
            <a:ext cx="1325880" cy="1325880"/>
            <a:chOff x="7499245" y="804446"/>
            <a:chExt cx="3709454" cy="3809773"/>
          </a:xfrm>
        </p:grpSpPr>
        <p:sp>
          <p:nvSpPr>
            <p:cNvPr id="25" name="Oval 24"/>
            <p:cNvSpPr/>
            <p:nvPr/>
          </p:nvSpPr>
          <p:spPr>
            <a:xfrm>
              <a:off x="7499245" y="804446"/>
              <a:ext cx="3709454" cy="3809773"/>
            </a:xfrm>
            <a:prstGeom prst="ellipse">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Oval 4"/>
            <p:cNvSpPr/>
            <p:nvPr/>
          </p:nvSpPr>
          <p:spPr>
            <a:xfrm>
              <a:off x="7751127" y="1506707"/>
              <a:ext cx="3457572" cy="2693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1350" b="1" dirty="0">
                  <a:latin typeface="Arial" panose="020B0604020202020204" pitchFamily="34" charset="0"/>
                  <a:cs typeface="Arial" panose="020B0604020202020204" pitchFamily="34" charset="0"/>
                </a:rPr>
                <a:t>Targeted Engagement	</a:t>
              </a:r>
              <a:endParaRPr lang="en-US" sz="1350" b="1" kern="1200" dirty="0">
                <a:latin typeface="Arial" panose="020B0604020202020204" pitchFamily="34" charset="0"/>
                <a:cs typeface="Arial" panose="020B0604020202020204" pitchFamily="34" charset="0"/>
              </a:endParaRPr>
            </a:p>
          </p:txBody>
        </p:sp>
      </p:grpSp>
      <p:grpSp>
        <p:nvGrpSpPr>
          <p:cNvPr id="27" name="Group 26"/>
          <p:cNvGrpSpPr/>
          <p:nvPr/>
        </p:nvGrpSpPr>
        <p:grpSpPr>
          <a:xfrm>
            <a:off x="3726127" y="3089910"/>
            <a:ext cx="1325880" cy="1325880"/>
            <a:chOff x="7527384" y="804446"/>
            <a:chExt cx="3709454" cy="3809773"/>
          </a:xfrm>
        </p:grpSpPr>
        <p:sp>
          <p:nvSpPr>
            <p:cNvPr id="28" name="Oval 27"/>
            <p:cNvSpPr/>
            <p:nvPr/>
          </p:nvSpPr>
          <p:spPr>
            <a:xfrm>
              <a:off x="7527384" y="804446"/>
              <a:ext cx="3709454" cy="3809773"/>
            </a:xfrm>
            <a:prstGeom prst="ellipse">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Oval 4"/>
            <p:cNvSpPr/>
            <p:nvPr/>
          </p:nvSpPr>
          <p:spPr>
            <a:xfrm>
              <a:off x="7779274" y="1362374"/>
              <a:ext cx="3205678" cy="26939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1350" b="1" kern="1200" dirty="0">
                  <a:latin typeface="Arial" panose="020B0604020202020204" pitchFamily="34" charset="0"/>
                  <a:cs typeface="Arial" panose="020B0604020202020204" pitchFamily="34" charset="0"/>
                </a:rPr>
                <a:t>Continuum of Services</a:t>
              </a:r>
            </a:p>
          </p:txBody>
        </p:sp>
      </p:grpSp>
      <p:grpSp>
        <p:nvGrpSpPr>
          <p:cNvPr id="30" name="Group 29"/>
          <p:cNvGrpSpPr/>
          <p:nvPr/>
        </p:nvGrpSpPr>
        <p:grpSpPr>
          <a:xfrm>
            <a:off x="7705653" y="1287817"/>
            <a:ext cx="1325880" cy="1321715"/>
            <a:chOff x="7499245" y="804446"/>
            <a:chExt cx="3709454" cy="3809773"/>
          </a:xfrm>
        </p:grpSpPr>
        <p:sp>
          <p:nvSpPr>
            <p:cNvPr id="31" name="Oval 30"/>
            <p:cNvSpPr/>
            <p:nvPr/>
          </p:nvSpPr>
          <p:spPr>
            <a:xfrm>
              <a:off x="7499245" y="804446"/>
              <a:ext cx="3709454" cy="3809773"/>
            </a:xfrm>
            <a:prstGeom prst="ellipse">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Oval 4"/>
            <p:cNvSpPr/>
            <p:nvPr/>
          </p:nvSpPr>
          <p:spPr>
            <a:xfrm>
              <a:off x="7779274" y="1362374"/>
              <a:ext cx="3205678" cy="26939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1350" b="1" dirty="0">
                  <a:latin typeface="Arial" panose="020B0604020202020204" pitchFamily="34" charset="0"/>
                  <a:cs typeface="Arial" panose="020B0604020202020204" pitchFamily="34" charset="0"/>
                </a:rPr>
                <a:t>Employment</a:t>
              </a:r>
              <a:endParaRPr lang="en-US" sz="1350" b="1" kern="1200" dirty="0">
                <a:latin typeface="Arial" panose="020B0604020202020204" pitchFamily="34" charset="0"/>
                <a:cs typeface="Arial" panose="020B0604020202020204" pitchFamily="34" charset="0"/>
              </a:endParaRPr>
            </a:p>
          </p:txBody>
        </p:sp>
      </p:grpSp>
      <p:grpSp>
        <p:nvGrpSpPr>
          <p:cNvPr id="33" name="Group 32"/>
          <p:cNvGrpSpPr/>
          <p:nvPr/>
        </p:nvGrpSpPr>
        <p:grpSpPr>
          <a:xfrm>
            <a:off x="8316763" y="3091993"/>
            <a:ext cx="1325880" cy="1321715"/>
            <a:chOff x="7499245" y="804446"/>
            <a:chExt cx="3709454" cy="3809773"/>
          </a:xfrm>
        </p:grpSpPr>
        <p:sp>
          <p:nvSpPr>
            <p:cNvPr id="34" name="Oval 33"/>
            <p:cNvSpPr/>
            <p:nvPr/>
          </p:nvSpPr>
          <p:spPr>
            <a:xfrm>
              <a:off x="7499245" y="804446"/>
              <a:ext cx="3709454" cy="3809773"/>
            </a:xfrm>
            <a:prstGeom prst="ellipse">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Oval 4"/>
            <p:cNvSpPr/>
            <p:nvPr/>
          </p:nvSpPr>
          <p:spPr>
            <a:xfrm>
              <a:off x="7779274" y="1362374"/>
              <a:ext cx="3205678" cy="26939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1350" b="1" dirty="0">
                  <a:latin typeface="Arial" panose="020B0604020202020204" pitchFamily="34" charset="0"/>
                  <a:cs typeface="Arial" panose="020B0604020202020204" pitchFamily="34" charset="0"/>
                </a:rPr>
                <a:t>Health</a:t>
              </a:r>
              <a:endParaRPr lang="en-US" sz="1350" b="1" kern="1200" dirty="0">
                <a:latin typeface="Arial" panose="020B0604020202020204" pitchFamily="34" charset="0"/>
                <a:cs typeface="Arial" panose="020B0604020202020204" pitchFamily="34" charset="0"/>
              </a:endParaRPr>
            </a:p>
          </p:txBody>
        </p:sp>
      </p:grpSp>
      <p:cxnSp>
        <p:nvCxnSpPr>
          <p:cNvPr id="36" name="Straight Arrow Connector 35"/>
          <p:cNvCxnSpPr/>
          <p:nvPr/>
        </p:nvCxnSpPr>
        <p:spPr>
          <a:xfrm flipV="1">
            <a:off x="1469477" y="3752849"/>
            <a:ext cx="393406" cy="2"/>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3284735" y="3752849"/>
            <a:ext cx="393406" cy="2"/>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5099993" y="3752849"/>
            <a:ext cx="393406" cy="2"/>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7875371" y="3752849"/>
            <a:ext cx="393406" cy="2"/>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565927" y="4675027"/>
            <a:ext cx="321291" cy="334776"/>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7457185" y="2418635"/>
            <a:ext cx="311699" cy="381793"/>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690629" y="3460463"/>
            <a:ext cx="2501005" cy="584775"/>
          </a:xfrm>
          <a:prstGeom prst="rect">
            <a:avLst/>
          </a:prstGeom>
          <a:noFill/>
        </p:spPr>
        <p:txBody>
          <a:bodyPr wrap="none" rtlCol="0">
            <a:spAutoFit/>
          </a:bodyPr>
          <a:lstStyle/>
          <a:p>
            <a:pPr algn="ctr"/>
            <a:r>
              <a:rPr lang="en-US" sz="3200" b="1" dirty="0">
                <a:solidFill>
                  <a:schemeClr val="accent6">
                    <a:lumMod val="50000"/>
                  </a:schemeClr>
                </a:solidFill>
                <a:latin typeface="Roboto" panose="02000000000000000000" pitchFamily="2" charset="0"/>
                <a:ea typeface="Roboto" panose="02000000000000000000" pitchFamily="2" charset="0"/>
              </a:rPr>
              <a:t>= STABILITY</a:t>
            </a:r>
          </a:p>
        </p:txBody>
      </p:sp>
      <p:cxnSp>
        <p:nvCxnSpPr>
          <p:cNvPr id="46" name="Straight Arrow Connector 45"/>
          <p:cNvCxnSpPr/>
          <p:nvPr/>
        </p:nvCxnSpPr>
        <p:spPr>
          <a:xfrm>
            <a:off x="10701849" y="4045238"/>
            <a:ext cx="0" cy="737349"/>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9214537" y="4750186"/>
            <a:ext cx="2977097" cy="954107"/>
          </a:xfrm>
          <a:prstGeom prst="rect">
            <a:avLst/>
          </a:prstGeom>
          <a:noFill/>
        </p:spPr>
        <p:txBody>
          <a:bodyPr wrap="none" rtlCol="0">
            <a:spAutoFit/>
          </a:bodyPr>
          <a:lstStyle/>
          <a:p>
            <a:pPr algn="ctr"/>
            <a:r>
              <a:rPr lang="en-US" sz="2800" b="1" dirty="0">
                <a:solidFill>
                  <a:schemeClr val="accent6">
                    <a:lumMod val="50000"/>
                  </a:schemeClr>
                </a:solidFill>
                <a:latin typeface="Roboto" panose="02000000000000000000" pitchFamily="2" charset="0"/>
                <a:ea typeface="Roboto" panose="02000000000000000000" pitchFamily="2" charset="0"/>
              </a:rPr>
              <a:t>ENDING</a:t>
            </a:r>
          </a:p>
          <a:p>
            <a:pPr algn="ctr"/>
            <a:r>
              <a:rPr lang="en-US" sz="2800" b="1" dirty="0">
                <a:solidFill>
                  <a:schemeClr val="accent6">
                    <a:lumMod val="50000"/>
                  </a:schemeClr>
                </a:solidFill>
                <a:latin typeface="Roboto" panose="02000000000000000000" pitchFamily="2" charset="0"/>
                <a:ea typeface="Roboto" panose="02000000000000000000" pitchFamily="2" charset="0"/>
              </a:rPr>
              <a:t>HOMELESSNESS</a:t>
            </a:r>
          </a:p>
        </p:txBody>
      </p:sp>
    </p:spTree>
    <p:extLst>
      <p:ext uri="{BB962C8B-B14F-4D97-AF65-F5344CB8AC3E}">
        <p14:creationId xmlns:p14="http://schemas.microsoft.com/office/powerpoint/2010/main" val="549434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www.unionstationhs.org</a:t>
            </a:r>
            <a:endParaRPr lang="en-US" dirty="0"/>
          </a:p>
        </p:txBody>
      </p:sp>
      <p:sp>
        <p:nvSpPr>
          <p:cNvPr id="3" name="Slide Number Placeholder 2"/>
          <p:cNvSpPr>
            <a:spLocks noGrp="1"/>
          </p:cNvSpPr>
          <p:nvPr>
            <p:ph type="sldNum" sz="quarter" idx="12"/>
          </p:nvPr>
        </p:nvSpPr>
        <p:spPr/>
        <p:txBody>
          <a:bodyPr/>
          <a:lstStyle/>
          <a:p>
            <a:fld id="{A2912448-FEEC-49E8-9588-2DF1F90D57C2}" type="slidenum">
              <a:rPr lang="en-US" smtClean="0"/>
              <a:t>14</a:t>
            </a:fld>
            <a:endParaRPr lang="en-US"/>
          </a:p>
        </p:txBody>
      </p:sp>
      <p:sp>
        <p:nvSpPr>
          <p:cNvPr id="5" name="TextBox 4"/>
          <p:cNvSpPr txBox="1"/>
          <p:nvPr/>
        </p:nvSpPr>
        <p:spPr>
          <a:xfrm>
            <a:off x="1028700" y="701747"/>
            <a:ext cx="2613134" cy="261610"/>
          </a:xfrm>
          <a:prstGeom prst="rect">
            <a:avLst/>
          </a:prstGeom>
          <a:solidFill>
            <a:schemeClr val="accent3"/>
          </a:solidFill>
        </p:spPr>
        <p:txBody>
          <a:bodyPr wrap="square" rtlCol="0">
            <a:spAutoFit/>
          </a:bodyPr>
          <a:lstStyle/>
          <a:p>
            <a:pPr lvl="1"/>
            <a:r>
              <a:rPr lang="en-US" sz="1100" b="1" dirty="0">
                <a:solidFill>
                  <a:schemeClr val="bg1"/>
                </a:solidFill>
                <a:latin typeface="Roboto" panose="02000000000000000000" pitchFamily="2" charset="0"/>
                <a:ea typeface="Roboto" panose="02000000000000000000" pitchFamily="2" charset="0"/>
              </a:rPr>
              <a:t>SPOTLIGHT ON THE PRESENT </a:t>
            </a:r>
          </a:p>
        </p:txBody>
      </p:sp>
      <p:sp>
        <p:nvSpPr>
          <p:cNvPr id="6" name="TextBox 5"/>
          <p:cNvSpPr txBox="1"/>
          <p:nvPr/>
        </p:nvSpPr>
        <p:spPr>
          <a:xfrm>
            <a:off x="919756" y="1103293"/>
            <a:ext cx="3647152" cy="584775"/>
          </a:xfrm>
          <a:prstGeom prst="rect">
            <a:avLst/>
          </a:prstGeom>
          <a:noFill/>
        </p:spPr>
        <p:txBody>
          <a:bodyPr wrap="none" rtlCol="0">
            <a:spAutoFit/>
          </a:bodyPr>
          <a:lstStyle/>
          <a:p>
            <a:r>
              <a:rPr lang="en-US" sz="3200" b="1" dirty="0">
                <a:solidFill>
                  <a:schemeClr val="accent6">
                    <a:lumMod val="50000"/>
                  </a:schemeClr>
                </a:solidFill>
                <a:latin typeface="Roboto" panose="02000000000000000000" pitchFamily="2" charset="0"/>
                <a:ea typeface="Roboto" panose="02000000000000000000" pitchFamily="2" charset="0"/>
              </a:rPr>
              <a:t>WHERE WE START</a:t>
            </a:r>
          </a:p>
        </p:txBody>
      </p:sp>
      <p:sp>
        <p:nvSpPr>
          <p:cNvPr id="7" name="Rectangle 6"/>
          <p:cNvSpPr/>
          <p:nvPr/>
        </p:nvSpPr>
        <p:spPr>
          <a:xfrm>
            <a:off x="919755" y="1836199"/>
            <a:ext cx="8008593" cy="523220"/>
          </a:xfrm>
          <a:prstGeom prst="rect">
            <a:avLst/>
          </a:prstGeom>
        </p:spPr>
        <p:txBody>
          <a:bodyPr wrap="square">
            <a:spAutoFit/>
          </a:bodyPr>
          <a:lstStyle/>
          <a:p>
            <a:r>
              <a:rPr lang="en-US" sz="2800" b="1" dirty="0">
                <a:solidFill>
                  <a:schemeClr val="accent3"/>
                </a:solidFill>
              </a:rPr>
              <a:t>Partnerships &amp; Collaborations</a:t>
            </a:r>
          </a:p>
        </p:txBody>
      </p:sp>
      <p:sp>
        <p:nvSpPr>
          <p:cNvPr id="8" name="Rectangle 7"/>
          <p:cNvSpPr/>
          <p:nvPr/>
        </p:nvSpPr>
        <p:spPr>
          <a:xfrm>
            <a:off x="1247590" y="2521460"/>
            <a:ext cx="6713996" cy="460126"/>
          </a:xfrm>
          <a:prstGeom prst="rect">
            <a:avLst/>
          </a:prstGeom>
        </p:spPr>
        <p:txBody>
          <a:bodyPr wrap="square">
            <a:spAutoFit/>
          </a:bodyPr>
          <a:lstStyle/>
          <a:p>
            <a:pPr>
              <a:lnSpc>
                <a:spcPct val="130000"/>
              </a:lnSpc>
            </a:pPr>
            <a:r>
              <a:rPr lang="en-US" sz="2000" b="1" dirty="0">
                <a:solidFill>
                  <a:schemeClr val="accent6">
                    <a:lumMod val="50000"/>
                  </a:schemeClr>
                </a:solidFill>
                <a:ea typeface="Roboto" panose="02000000000000000000" pitchFamily="2" charset="0"/>
              </a:rPr>
              <a:t>COUNTY SYSTEMS</a:t>
            </a:r>
          </a:p>
        </p:txBody>
      </p:sp>
      <p:sp>
        <p:nvSpPr>
          <p:cNvPr id="9" name="Rectangle 8"/>
          <p:cNvSpPr/>
          <p:nvPr/>
        </p:nvSpPr>
        <p:spPr>
          <a:xfrm>
            <a:off x="1247590" y="3590091"/>
            <a:ext cx="8953927" cy="460126"/>
          </a:xfrm>
          <a:prstGeom prst="rect">
            <a:avLst/>
          </a:prstGeom>
        </p:spPr>
        <p:txBody>
          <a:bodyPr wrap="square">
            <a:spAutoFit/>
          </a:bodyPr>
          <a:lstStyle/>
          <a:p>
            <a:pPr>
              <a:lnSpc>
                <a:spcPct val="130000"/>
              </a:lnSpc>
            </a:pPr>
            <a:r>
              <a:rPr lang="en-US" sz="2000" b="1" dirty="0">
                <a:solidFill>
                  <a:schemeClr val="accent6">
                    <a:lumMod val="50000"/>
                  </a:schemeClr>
                </a:solidFill>
                <a:ea typeface="Roboto" panose="02000000000000000000" pitchFamily="2" charset="0"/>
              </a:rPr>
              <a:t>PUBLIC &amp; PRIVATE PARTNERSHIPS </a:t>
            </a:r>
            <a:r>
              <a:rPr lang="en-US" sz="2000" b="1" dirty="0">
                <a:solidFill>
                  <a:schemeClr val="accent3"/>
                </a:solidFill>
                <a:ea typeface="Roboto" panose="02000000000000000000" pitchFamily="2" charset="0"/>
              </a:rPr>
              <a:t>(USHS &amp; COUNTY SERVICES / LAHSA)</a:t>
            </a:r>
          </a:p>
        </p:txBody>
      </p:sp>
      <p:sp>
        <p:nvSpPr>
          <p:cNvPr id="10" name="Rectangle 9"/>
          <p:cNvSpPr/>
          <p:nvPr/>
        </p:nvSpPr>
        <p:spPr>
          <a:xfrm>
            <a:off x="1247590" y="4191559"/>
            <a:ext cx="7717931" cy="492443"/>
          </a:xfrm>
          <a:prstGeom prst="rect">
            <a:avLst/>
          </a:prstGeom>
        </p:spPr>
        <p:txBody>
          <a:bodyPr wrap="square">
            <a:spAutoFit/>
          </a:bodyPr>
          <a:lstStyle/>
          <a:p>
            <a:pPr>
              <a:lnSpc>
                <a:spcPct val="130000"/>
              </a:lnSpc>
            </a:pPr>
            <a:r>
              <a:rPr lang="en-US" sz="2000" b="1" dirty="0">
                <a:solidFill>
                  <a:schemeClr val="accent6">
                    <a:lumMod val="50000"/>
                  </a:schemeClr>
                </a:solidFill>
                <a:ea typeface="Roboto" panose="02000000000000000000" pitchFamily="2" charset="0"/>
              </a:rPr>
              <a:t>FAITH GROUPS, BUSINESSES, EDUCATION, ETC.</a:t>
            </a:r>
            <a:endParaRPr lang="en-US" sz="2000" b="1" dirty="0">
              <a:solidFill>
                <a:schemeClr val="accent3"/>
              </a:solidFill>
              <a:ea typeface="Roboto" panose="02000000000000000000" pitchFamily="2" charset="0"/>
            </a:endParaRPr>
          </a:p>
        </p:txBody>
      </p:sp>
      <p:sp>
        <p:nvSpPr>
          <p:cNvPr id="11" name="Rectangle 10"/>
          <p:cNvSpPr/>
          <p:nvPr/>
        </p:nvSpPr>
        <p:spPr>
          <a:xfrm>
            <a:off x="1247590" y="3058874"/>
            <a:ext cx="8953927" cy="460126"/>
          </a:xfrm>
          <a:prstGeom prst="rect">
            <a:avLst/>
          </a:prstGeom>
        </p:spPr>
        <p:txBody>
          <a:bodyPr wrap="square">
            <a:spAutoFit/>
          </a:bodyPr>
          <a:lstStyle/>
          <a:p>
            <a:pPr>
              <a:lnSpc>
                <a:spcPct val="130000"/>
              </a:lnSpc>
            </a:pPr>
            <a:r>
              <a:rPr lang="en-US" sz="2000" b="1" dirty="0">
                <a:solidFill>
                  <a:schemeClr val="accent6">
                    <a:lumMod val="50000"/>
                  </a:schemeClr>
                </a:solidFill>
                <a:ea typeface="Roboto" panose="02000000000000000000" pitchFamily="2" charset="0"/>
              </a:rPr>
              <a:t>COG/CONSORTIUM</a:t>
            </a:r>
          </a:p>
        </p:txBody>
      </p:sp>
      <p:sp>
        <p:nvSpPr>
          <p:cNvPr id="12" name="Freeform 88"/>
          <p:cNvSpPr>
            <a:spLocks noEditPoints="1"/>
          </p:cNvSpPr>
          <p:nvPr/>
        </p:nvSpPr>
        <p:spPr bwMode="auto">
          <a:xfrm>
            <a:off x="982776" y="3216199"/>
            <a:ext cx="214397"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rgbClr val="F47B20"/>
          </a:solidFill>
          <a:ln>
            <a:noFill/>
          </a:ln>
        </p:spPr>
        <p:txBody>
          <a:bodyPr vert="horz" wrap="square" lIns="91440" tIns="45720" rIns="91440" bIns="45720" numCol="1" anchor="t" anchorCtr="0" compatLnSpc="1">
            <a:prstTxWarp prst="textNoShape">
              <a:avLst/>
            </a:prstTxWarp>
          </a:bodyPr>
          <a:lstStyle/>
          <a:p>
            <a:endParaRPr lang="en-US" baseline="-25000" dirty="0"/>
          </a:p>
        </p:txBody>
      </p:sp>
      <p:sp>
        <p:nvSpPr>
          <p:cNvPr id="13" name="Freeform 88"/>
          <p:cNvSpPr>
            <a:spLocks noEditPoints="1"/>
          </p:cNvSpPr>
          <p:nvPr/>
        </p:nvSpPr>
        <p:spPr bwMode="auto">
          <a:xfrm>
            <a:off x="982776" y="4355640"/>
            <a:ext cx="214397"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rgbClr val="F47B20"/>
          </a:solidFill>
          <a:ln>
            <a:noFill/>
          </a:ln>
        </p:spPr>
        <p:txBody>
          <a:bodyPr vert="horz" wrap="square" lIns="91440" tIns="45720" rIns="91440" bIns="45720" numCol="1" anchor="t" anchorCtr="0" compatLnSpc="1">
            <a:prstTxWarp prst="textNoShape">
              <a:avLst/>
            </a:prstTxWarp>
          </a:bodyPr>
          <a:lstStyle/>
          <a:p>
            <a:endParaRPr lang="en-US" baseline="-25000" dirty="0"/>
          </a:p>
        </p:txBody>
      </p:sp>
      <p:sp>
        <p:nvSpPr>
          <p:cNvPr id="14" name="Freeform 88"/>
          <p:cNvSpPr>
            <a:spLocks noEditPoints="1"/>
          </p:cNvSpPr>
          <p:nvPr/>
        </p:nvSpPr>
        <p:spPr bwMode="auto">
          <a:xfrm>
            <a:off x="982776" y="3754172"/>
            <a:ext cx="214397"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rgbClr val="F47B20"/>
          </a:solidFill>
          <a:ln>
            <a:noFill/>
          </a:ln>
        </p:spPr>
        <p:txBody>
          <a:bodyPr vert="horz" wrap="square" lIns="91440" tIns="45720" rIns="91440" bIns="45720" numCol="1" anchor="t" anchorCtr="0" compatLnSpc="1">
            <a:prstTxWarp prst="textNoShape">
              <a:avLst/>
            </a:prstTxWarp>
          </a:bodyPr>
          <a:lstStyle/>
          <a:p>
            <a:endParaRPr lang="en-US" baseline="-25000" dirty="0"/>
          </a:p>
        </p:txBody>
      </p:sp>
      <p:sp>
        <p:nvSpPr>
          <p:cNvPr id="15" name="Freeform 88"/>
          <p:cNvSpPr>
            <a:spLocks noEditPoints="1"/>
          </p:cNvSpPr>
          <p:nvPr/>
        </p:nvSpPr>
        <p:spPr bwMode="auto">
          <a:xfrm>
            <a:off x="982776" y="2665664"/>
            <a:ext cx="214397"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rgbClr val="F47B20"/>
          </a:solidFill>
          <a:ln>
            <a:noFill/>
          </a:ln>
        </p:spPr>
        <p:txBody>
          <a:bodyPr vert="horz" wrap="square" lIns="91440" tIns="45720" rIns="91440" bIns="45720" numCol="1" anchor="t" anchorCtr="0" compatLnSpc="1">
            <a:prstTxWarp prst="textNoShape">
              <a:avLst/>
            </a:prstTxWarp>
          </a:bodyPr>
          <a:lstStyle/>
          <a:p>
            <a:endParaRPr lang="en-US" baseline="-25000" dirty="0"/>
          </a:p>
        </p:txBody>
      </p:sp>
      <p:grpSp>
        <p:nvGrpSpPr>
          <p:cNvPr id="16" name="Group 15"/>
          <p:cNvGrpSpPr/>
          <p:nvPr/>
        </p:nvGrpSpPr>
        <p:grpSpPr>
          <a:xfrm>
            <a:off x="8928348" y="795073"/>
            <a:ext cx="2587348" cy="4842251"/>
            <a:chOff x="8590147" y="780785"/>
            <a:chExt cx="2722457" cy="5095108"/>
          </a:xfrm>
        </p:grpSpPr>
        <p:sp>
          <p:nvSpPr>
            <p:cNvPr id="17" name="Oval 16"/>
            <p:cNvSpPr/>
            <p:nvPr/>
          </p:nvSpPr>
          <p:spPr>
            <a:xfrm>
              <a:off x="8590147" y="2380679"/>
              <a:ext cx="470559" cy="47055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p:cNvGrpSpPr/>
            <p:nvPr/>
          </p:nvGrpSpPr>
          <p:grpSpPr>
            <a:xfrm>
              <a:off x="8644685" y="780785"/>
              <a:ext cx="2667919" cy="5095108"/>
              <a:chOff x="8644685" y="780785"/>
              <a:chExt cx="2667919" cy="5095108"/>
            </a:xfrm>
          </p:grpSpPr>
          <p:sp>
            <p:nvSpPr>
              <p:cNvPr id="19" name="Oval 18"/>
              <p:cNvSpPr/>
              <p:nvPr/>
            </p:nvSpPr>
            <p:spPr>
              <a:xfrm>
                <a:off x="9350660" y="3692803"/>
                <a:ext cx="475994" cy="475995"/>
              </a:xfrm>
              <a:prstGeom prst="ellipse">
                <a:avLst/>
              </a:prstGeom>
              <a:solidFill>
                <a:srgbClr val="4D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9218320" y="1234272"/>
                <a:ext cx="1599897" cy="15998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8872481" y="2706533"/>
                <a:ext cx="941116" cy="9411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8931060" y="1252393"/>
                <a:ext cx="420778" cy="42077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9807614" y="3177092"/>
                <a:ext cx="664767" cy="664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9857660" y="4299087"/>
                <a:ext cx="564671" cy="5646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8644685" y="2097790"/>
                <a:ext cx="227797" cy="2277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9820891" y="3875263"/>
                <a:ext cx="414091" cy="414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9754619" y="780785"/>
                <a:ext cx="377464" cy="377464"/>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10260578" y="988773"/>
                <a:ext cx="227797" cy="2277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10328488" y="2686085"/>
                <a:ext cx="716769" cy="7167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9403078" y="4470231"/>
                <a:ext cx="391559" cy="39155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9590514" y="4197866"/>
                <a:ext cx="272362" cy="2723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10295833" y="3764069"/>
                <a:ext cx="331837" cy="3318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10842045" y="2235976"/>
                <a:ext cx="470559" cy="4705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9378281" y="1024596"/>
                <a:ext cx="227797" cy="2277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8935010" y="2147814"/>
                <a:ext cx="274245" cy="274245"/>
              </a:xfrm>
              <a:prstGeom prst="ellipse">
                <a:avLst/>
              </a:prstGeom>
              <a:solidFill>
                <a:srgbClr val="4D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8740295" y="1680347"/>
                <a:ext cx="331837" cy="3318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rot="11700000">
                <a:off x="10856134" y="1517260"/>
                <a:ext cx="227797" cy="2277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rot="11700000">
                <a:off x="10676129" y="1139962"/>
                <a:ext cx="331837" cy="3318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rot="11700000">
                <a:off x="10879335" y="1842562"/>
                <a:ext cx="331837" cy="331837"/>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rot="11700000">
                <a:off x="10296685" y="4139186"/>
                <a:ext cx="155586" cy="141441"/>
              </a:xfrm>
              <a:prstGeom prst="ellipse">
                <a:avLst/>
              </a:prstGeom>
              <a:solidFill>
                <a:srgbClr val="4D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rot="11700000">
                <a:off x="9948122" y="2879320"/>
                <a:ext cx="227797" cy="2277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p:cNvGrpSpPr/>
              <p:nvPr/>
            </p:nvGrpSpPr>
            <p:grpSpPr>
              <a:xfrm>
                <a:off x="9535653" y="5066165"/>
                <a:ext cx="808952" cy="809728"/>
                <a:chOff x="5620933" y="4875931"/>
                <a:chExt cx="1091400" cy="1092447"/>
              </a:xfrm>
            </p:grpSpPr>
            <p:sp>
              <p:nvSpPr>
                <p:cNvPr id="43" name="Freeform 42"/>
                <p:cNvSpPr>
                  <a:spLocks/>
                </p:cNvSpPr>
                <p:nvPr/>
              </p:nvSpPr>
              <p:spPr bwMode="auto">
                <a:xfrm>
                  <a:off x="5620933" y="4875931"/>
                  <a:ext cx="1091400" cy="1001409"/>
                </a:xfrm>
                <a:custGeom>
                  <a:avLst/>
                  <a:gdLst>
                    <a:gd name="T0" fmla="*/ 7 w 642"/>
                    <a:gd name="T1" fmla="*/ 0 h 589"/>
                    <a:gd name="T2" fmla="*/ 627 w 642"/>
                    <a:gd name="T3" fmla="*/ 0 h 589"/>
                    <a:gd name="T4" fmla="*/ 627 w 642"/>
                    <a:gd name="T5" fmla="*/ 51 h 589"/>
                    <a:gd name="T6" fmla="*/ 642 w 642"/>
                    <a:gd name="T7" fmla="*/ 82 h 589"/>
                    <a:gd name="T8" fmla="*/ 612 w 642"/>
                    <a:gd name="T9" fmla="*/ 129 h 589"/>
                    <a:gd name="T10" fmla="*/ 637 w 642"/>
                    <a:gd name="T11" fmla="*/ 171 h 589"/>
                    <a:gd name="T12" fmla="*/ 612 w 642"/>
                    <a:gd name="T13" fmla="*/ 225 h 589"/>
                    <a:gd name="T14" fmla="*/ 635 w 642"/>
                    <a:gd name="T15" fmla="*/ 261 h 589"/>
                    <a:gd name="T16" fmla="*/ 612 w 642"/>
                    <a:gd name="T17" fmla="*/ 306 h 589"/>
                    <a:gd name="T18" fmla="*/ 635 w 642"/>
                    <a:gd name="T19" fmla="*/ 347 h 589"/>
                    <a:gd name="T20" fmla="*/ 610 w 642"/>
                    <a:gd name="T21" fmla="*/ 394 h 589"/>
                    <a:gd name="T22" fmla="*/ 626 w 642"/>
                    <a:gd name="T23" fmla="*/ 424 h 589"/>
                    <a:gd name="T24" fmla="*/ 575 w 642"/>
                    <a:gd name="T25" fmla="*/ 495 h 589"/>
                    <a:gd name="T26" fmla="*/ 467 w 642"/>
                    <a:gd name="T27" fmla="*/ 589 h 589"/>
                    <a:gd name="T28" fmla="*/ 174 w 642"/>
                    <a:gd name="T29" fmla="*/ 589 h 589"/>
                    <a:gd name="T30" fmla="*/ 39 w 642"/>
                    <a:gd name="T31" fmla="*/ 476 h 589"/>
                    <a:gd name="T32" fmla="*/ 32 w 642"/>
                    <a:gd name="T33" fmla="*/ 429 h 589"/>
                    <a:gd name="T34" fmla="*/ 2 w 642"/>
                    <a:gd name="T35" fmla="*/ 389 h 589"/>
                    <a:gd name="T36" fmla="*/ 26 w 642"/>
                    <a:gd name="T37" fmla="*/ 355 h 589"/>
                    <a:gd name="T38" fmla="*/ 2 w 642"/>
                    <a:gd name="T39" fmla="*/ 295 h 589"/>
                    <a:gd name="T40" fmla="*/ 23 w 642"/>
                    <a:gd name="T41" fmla="*/ 258 h 589"/>
                    <a:gd name="T42" fmla="*/ 5 w 642"/>
                    <a:gd name="T43" fmla="*/ 214 h 589"/>
                    <a:gd name="T44" fmla="*/ 24 w 642"/>
                    <a:gd name="T45" fmla="*/ 168 h 589"/>
                    <a:gd name="T46" fmla="*/ 2 w 642"/>
                    <a:gd name="T47" fmla="*/ 120 h 589"/>
                    <a:gd name="T48" fmla="*/ 7 w 642"/>
                    <a:gd name="T4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2" h="589">
                      <a:moveTo>
                        <a:pt x="7" y="0"/>
                      </a:moveTo>
                      <a:cubicBezTo>
                        <a:pt x="627" y="0"/>
                        <a:pt x="627" y="0"/>
                        <a:pt x="627" y="0"/>
                      </a:cubicBezTo>
                      <a:cubicBezTo>
                        <a:pt x="627" y="51"/>
                        <a:pt x="627" y="51"/>
                        <a:pt x="627" y="51"/>
                      </a:cubicBezTo>
                      <a:cubicBezTo>
                        <a:pt x="627" y="51"/>
                        <a:pt x="642" y="62"/>
                        <a:pt x="642" y="82"/>
                      </a:cubicBezTo>
                      <a:cubicBezTo>
                        <a:pt x="642" y="101"/>
                        <a:pt x="612" y="115"/>
                        <a:pt x="612" y="129"/>
                      </a:cubicBezTo>
                      <a:cubicBezTo>
                        <a:pt x="612" y="144"/>
                        <a:pt x="637" y="152"/>
                        <a:pt x="637" y="171"/>
                      </a:cubicBezTo>
                      <a:cubicBezTo>
                        <a:pt x="637" y="190"/>
                        <a:pt x="610" y="206"/>
                        <a:pt x="612" y="225"/>
                      </a:cubicBezTo>
                      <a:cubicBezTo>
                        <a:pt x="613" y="244"/>
                        <a:pt x="637" y="246"/>
                        <a:pt x="635" y="261"/>
                      </a:cubicBezTo>
                      <a:cubicBezTo>
                        <a:pt x="634" y="277"/>
                        <a:pt x="612" y="292"/>
                        <a:pt x="612" y="306"/>
                      </a:cubicBezTo>
                      <a:cubicBezTo>
                        <a:pt x="612" y="320"/>
                        <a:pt x="635" y="331"/>
                        <a:pt x="635" y="347"/>
                      </a:cubicBezTo>
                      <a:cubicBezTo>
                        <a:pt x="635" y="363"/>
                        <a:pt x="612" y="378"/>
                        <a:pt x="610" y="394"/>
                      </a:cubicBezTo>
                      <a:cubicBezTo>
                        <a:pt x="608" y="409"/>
                        <a:pt x="626" y="413"/>
                        <a:pt x="626" y="424"/>
                      </a:cubicBezTo>
                      <a:cubicBezTo>
                        <a:pt x="626" y="435"/>
                        <a:pt x="618" y="459"/>
                        <a:pt x="575" y="495"/>
                      </a:cubicBezTo>
                      <a:cubicBezTo>
                        <a:pt x="532" y="532"/>
                        <a:pt x="467" y="589"/>
                        <a:pt x="467" y="589"/>
                      </a:cubicBezTo>
                      <a:cubicBezTo>
                        <a:pt x="174" y="589"/>
                        <a:pt x="174" y="589"/>
                        <a:pt x="174" y="589"/>
                      </a:cubicBezTo>
                      <a:cubicBezTo>
                        <a:pt x="39" y="476"/>
                        <a:pt x="39" y="476"/>
                        <a:pt x="39" y="476"/>
                      </a:cubicBezTo>
                      <a:cubicBezTo>
                        <a:pt x="35" y="462"/>
                        <a:pt x="35" y="438"/>
                        <a:pt x="32" y="429"/>
                      </a:cubicBezTo>
                      <a:cubicBezTo>
                        <a:pt x="29" y="419"/>
                        <a:pt x="2" y="405"/>
                        <a:pt x="2" y="389"/>
                      </a:cubicBezTo>
                      <a:cubicBezTo>
                        <a:pt x="2" y="373"/>
                        <a:pt x="26" y="366"/>
                        <a:pt x="26" y="355"/>
                      </a:cubicBezTo>
                      <a:cubicBezTo>
                        <a:pt x="26" y="344"/>
                        <a:pt x="0" y="316"/>
                        <a:pt x="2" y="295"/>
                      </a:cubicBezTo>
                      <a:cubicBezTo>
                        <a:pt x="3" y="274"/>
                        <a:pt x="21" y="269"/>
                        <a:pt x="23" y="258"/>
                      </a:cubicBezTo>
                      <a:cubicBezTo>
                        <a:pt x="24" y="247"/>
                        <a:pt x="5" y="230"/>
                        <a:pt x="5" y="214"/>
                      </a:cubicBezTo>
                      <a:cubicBezTo>
                        <a:pt x="5" y="198"/>
                        <a:pt x="24" y="182"/>
                        <a:pt x="24" y="168"/>
                      </a:cubicBezTo>
                      <a:cubicBezTo>
                        <a:pt x="24" y="153"/>
                        <a:pt x="3" y="144"/>
                        <a:pt x="2" y="120"/>
                      </a:cubicBezTo>
                      <a:cubicBezTo>
                        <a:pt x="0" y="96"/>
                        <a:pt x="7" y="0"/>
                        <a:pt x="7" y="0"/>
                      </a:cubicBezTo>
                      <a:close/>
                    </a:path>
                  </a:pathLst>
                </a:custGeom>
                <a:solidFill>
                  <a:srgbClr val="4D4D4F"/>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a:off x="5926483" y="5907687"/>
                  <a:ext cx="452047" cy="60691"/>
                </a:xfrm>
                <a:custGeom>
                  <a:avLst/>
                  <a:gdLst>
                    <a:gd name="T0" fmla="*/ 0 w 266"/>
                    <a:gd name="T1" fmla="*/ 0 h 36"/>
                    <a:gd name="T2" fmla="*/ 266 w 266"/>
                    <a:gd name="T3" fmla="*/ 0 h 36"/>
                    <a:gd name="T4" fmla="*/ 223 w 266"/>
                    <a:gd name="T5" fmla="*/ 36 h 36"/>
                    <a:gd name="T6" fmla="*/ 50 w 266"/>
                    <a:gd name="T7" fmla="*/ 36 h 36"/>
                    <a:gd name="T8" fmla="*/ 0 w 266"/>
                    <a:gd name="T9" fmla="*/ 0 h 36"/>
                  </a:gdLst>
                  <a:ahLst/>
                  <a:cxnLst>
                    <a:cxn ang="0">
                      <a:pos x="T0" y="T1"/>
                    </a:cxn>
                    <a:cxn ang="0">
                      <a:pos x="T2" y="T3"/>
                    </a:cxn>
                    <a:cxn ang="0">
                      <a:pos x="T4" y="T5"/>
                    </a:cxn>
                    <a:cxn ang="0">
                      <a:pos x="T6" y="T7"/>
                    </a:cxn>
                    <a:cxn ang="0">
                      <a:pos x="T8" y="T9"/>
                    </a:cxn>
                  </a:cxnLst>
                  <a:rect l="0" t="0" r="r" b="b"/>
                  <a:pathLst>
                    <a:path w="266" h="36">
                      <a:moveTo>
                        <a:pt x="0" y="0"/>
                      </a:moveTo>
                      <a:cubicBezTo>
                        <a:pt x="266" y="0"/>
                        <a:pt x="266" y="0"/>
                        <a:pt x="266" y="0"/>
                      </a:cubicBezTo>
                      <a:cubicBezTo>
                        <a:pt x="266" y="0"/>
                        <a:pt x="237" y="36"/>
                        <a:pt x="223" y="36"/>
                      </a:cubicBezTo>
                      <a:cubicBezTo>
                        <a:pt x="209" y="36"/>
                        <a:pt x="62" y="36"/>
                        <a:pt x="50" y="36"/>
                      </a:cubicBezTo>
                      <a:cubicBezTo>
                        <a:pt x="37" y="36"/>
                        <a:pt x="0" y="0"/>
                        <a:pt x="0" y="0"/>
                      </a:cubicBez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grpSp>
    </p:spTree>
    <p:extLst>
      <p:ext uri="{BB962C8B-B14F-4D97-AF65-F5344CB8AC3E}">
        <p14:creationId xmlns:p14="http://schemas.microsoft.com/office/powerpoint/2010/main" val="282607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www.unionstationhs.org</a:t>
            </a:r>
            <a:endParaRPr lang="en-US" dirty="0"/>
          </a:p>
        </p:txBody>
      </p:sp>
      <p:sp>
        <p:nvSpPr>
          <p:cNvPr id="3" name="Slide Number Placeholder 2"/>
          <p:cNvSpPr>
            <a:spLocks noGrp="1"/>
          </p:cNvSpPr>
          <p:nvPr>
            <p:ph type="sldNum" sz="quarter" idx="12"/>
          </p:nvPr>
        </p:nvSpPr>
        <p:spPr/>
        <p:txBody>
          <a:bodyPr/>
          <a:lstStyle/>
          <a:p>
            <a:fld id="{A2912448-FEEC-49E8-9588-2DF1F90D57C2}" type="slidenum">
              <a:rPr lang="en-US" smtClean="0"/>
              <a:t>15</a:t>
            </a:fld>
            <a:endParaRPr lang="en-US"/>
          </a:p>
        </p:txBody>
      </p:sp>
      <p:sp>
        <p:nvSpPr>
          <p:cNvPr id="5" name="TextBox 4"/>
          <p:cNvSpPr txBox="1"/>
          <p:nvPr/>
        </p:nvSpPr>
        <p:spPr>
          <a:xfrm>
            <a:off x="1028700" y="701747"/>
            <a:ext cx="2613134" cy="261610"/>
          </a:xfrm>
          <a:prstGeom prst="rect">
            <a:avLst/>
          </a:prstGeom>
          <a:solidFill>
            <a:schemeClr val="accent3"/>
          </a:solidFill>
        </p:spPr>
        <p:txBody>
          <a:bodyPr wrap="square" rtlCol="0">
            <a:spAutoFit/>
          </a:bodyPr>
          <a:lstStyle/>
          <a:p>
            <a:pPr lvl="1"/>
            <a:r>
              <a:rPr lang="en-US" sz="1100" b="1" dirty="0">
                <a:solidFill>
                  <a:schemeClr val="bg1"/>
                </a:solidFill>
                <a:latin typeface="Roboto" panose="02000000000000000000" pitchFamily="2" charset="0"/>
                <a:ea typeface="Roboto" panose="02000000000000000000" pitchFamily="2" charset="0"/>
              </a:rPr>
              <a:t>SPOTLIGHT ON THE PRESENT </a:t>
            </a:r>
          </a:p>
        </p:txBody>
      </p:sp>
      <p:sp>
        <p:nvSpPr>
          <p:cNvPr id="6" name="TextBox 5"/>
          <p:cNvSpPr txBox="1"/>
          <p:nvPr/>
        </p:nvSpPr>
        <p:spPr>
          <a:xfrm>
            <a:off x="919756" y="1103293"/>
            <a:ext cx="5549661" cy="584775"/>
          </a:xfrm>
          <a:prstGeom prst="rect">
            <a:avLst/>
          </a:prstGeom>
          <a:noFill/>
        </p:spPr>
        <p:txBody>
          <a:bodyPr wrap="none" rtlCol="0">
            <a:spAutoFit/>
          </a:bodyPr>
          <a:lstStyle/>
          <a:p>
            <a:r>
              <a:rPr lang="en-US" sz="3200" b="1" dirty="0">
                <a:solidFill>
                  <a:schemeClr val="accent6">
                    <a:lumMod val="50000"/>
                  </a:schemeClr>
                </a:solidFill>
                <a:latin typeface="Roboto" panose="02000000000000000000" pitchFamily="2" charset="0"/>
                <a:ea typeface="Roboto" panose="02000000000000000000" pitchFamily="2" charset="0"/>
              </a:rPr>
              <a:t>WHAT WILL MOVE US FORWARD</a:t>
            </a:r>
          </a:p>
        </p:txBody>
      </p:sp>
      <p:sp>
        <p:nvSpPr>
          <p:cNvPr id="7" name="Rectangle 6"/>
          <p:cNvSpPr/>
          <p:nvPr/>
        </p:nvSpPr>
        <p:spPr>
          <a:xfrm>
            <a:off x="1247590" y="1894113"/>
            <a:ext cx="6713996" cy="1292662"/>
          </a:xfrm>
          <a:prstGeom prst="rect">
            <a:avLst/>
          </a:prstGeom>
        </p:spPr>
        <p:txBody>
          <a:bodyPr wrap="square">
            <a:spAutoFit/>
          </a:bodyPr>
          <a:lstStyle/>
          <a:p>
            <a:pPr>
              <a:lnSpc>
                <a:spcPct val="130000"/>
              </a:lnSpc>
            </a:pPr>
            <a:r>
              <a:rPr lang="en-US" sz="2000" b="1" dirty="0">
                <a:solidFill>
                  <a:schemeClr val="accent6">
                    <a:lumMod val="50000"/>
                  </a:schemeClr>
                </a:solidFill>
                <a:ea typeface="Roboto" panose="02000000000000000000" pitchFamily="2" charset="0"/>
              </a:rPr>
              <a:t>COMMUNITY ENGAGEMENT</a:t>
            </a:r>
          </a:p>
          <a:p>
            <a:pPr>
              <a:lnSpc>
                <a:spcPct val="130000"/>
              </a:lnSpc>
            </a:pPr>
            <a:r>
              <a:rPr lang="en-US" sz="2000" dirty="0">
                <a:solidFill>
                  <a:schemeClr val="accent6">
                    <a:lumMod val="50000"/>
                  </a:schemeClr>
                </a:solidFill>
                <a:ea typeface="Roboto" panose="02000000000000000000" pitchFamily="2" charset="0"/>
              </a:rPr>
              <a:t>	- Reduce Fears</a:t>
            </a:r>
          </a:p>
          <a:p>
            <a:pPr>
              <a:lnSpc>
                <a:spcPct val="130000"/>
              </a:lnSpc>
            </a:pPr>
            <a:r>
              <a:rPr lang="en-US" sz="2000" dirty="0">
                <a:solidFill>
                  <a:schemeClr val="accent6">
                    <a:lumMod val="50000"/>
                  </a:schemeClr>
                </a:solidFill>
                <a:ea typeface="Roboto" panose="02000000000000000000" pitchFamily="2" charset="0"/>
              </a:rPr>
              <a:t>	- Connect To People &amp; Success Stories</a:t>
            </a:r>
          </a:p>
        </p:txBody>
      </p:sp>
      <p:sp>
        <p:nvSpPr>
          <p:cNvPr id="8" name="Rectangle 7"/>
          <p:cNvSpPr/>
          <p:nvPr/>
        </p:nvSpPr>
        <p:spPr>
          <a:xfrm>
            <a:off x="1247590" y="3600724"/>
            <a:ext cx="8953927" cy="460126"/>
          </a:xfrm>
          <a:prstGeom prst="rect">
            <a:avLst/>
          </a:prstGeom>
        </p:spPr>
        <p:txBody>
          <a:bodyPr wrap="square">
            <a:spAutoFit/>
          </a:bodyPr>
          <a:lstStyle/>
          <a:p>
            <a:pPr>
              <a:lnSpc>
                <a:spcPct val="130000"/>
              </a:lnSpc>
            </a:pPr>
            <a:r>
              <a:rPr lang="en-US" sz="2000" b="1" dirty="0">
                <a:solidFill>
                  <a:schemeClr val="accent6">
                    <a:lumMod val="50000"/>
                  </a:schemeClr>
                </a:solidFill>
                <a:ea typeface="Roboto" panose="02000000000000000000" pitchFamily="2" charset="0"/>
              </a:rPr>
              <a:t>EASIER ACCESS TO COUNTY RESOURCES</a:t>
            </a:r>
            <a:endParaRPr lang="en-US" sz="2000" b="1" dirty="0">
              <a:solidFill>
                <a:schemeClr val="accent3"/>
              </a:solidFill>
              <a:ea typeface="Roboto" panose="02000000000000000000" pitchFamily="2" charset="0"/>
            </a:endParaRPr>
          </a:p>
        </p:txBody>
      </p:sp>
      <p:sp>
        <p:nvSpPr>
          <p:cNvPr id="9" name="Rectangle 8"/>
          <p:cNvSpPr/>
          <p:nvPr/>
        </p:nvSpPr>
        <p:spPr>
          <a:xfrm>
            <a:off x="1247590" y="4159660"/>
            <a:ext cx="7717931" cy="460126"/>
          </a:xfrm>
          <a:prstGeom prst="rect">
            <a:avLst/>
          </a:prstGeom>
        </p:spPr>
        <p:txBody>
          <a:bodyPr wrap="square">
            <a:spAutoFit/>
          </a:bodyPr>
          <a:lstStyle/>
          <a:p>
            <a:pPr>
              <a:lnSpc>
                <a:spcPct val="130000"/>
              </a:lnSpc>
            </a:pPr>
            <a:r>
              <a:rPr lang="en-US" sz="2000" b="1" dirty="0">
                <a:solidFill>
                  <a:schemeClr val="accent6">
                    <a:lumMod val="50000"/>
                  </a:schemeClr>
                </a:solidFill>
                <a:ea typeface="Roboto" panose="02000000000000000000" pitchFamily="2" charset="0"/>
              </a:rPr>
              <a:t>IMPLEMENTATION SUPPORT FOR CITIES</a:t>
            </a:r>
            <a:endParaRPr lang="en-US" sz="2000" b="1" dirty="0">
              <a:solidFill>
                <a:schemeClr val="accent3"/>
              </a:solidFill>
              <a:ea typeface="Roboto" panose="02000000000000000000" pitchFamily="2" charset="0"/>
            </a:endParaRPr>
          </a:p>
        </p:txBody>
      </p:sp>
      <p:sp>
        <p:nvSpPr>
          <p:cNvPr id="10" name="Rectangle 9"/>
          <p:cNvSpPr/>
          <p:nvPr/>
        </p:nvSpPr>
        <p:spPr>
          <a:xfrm>
            <a:off x="1247590" y="3069507"/>
            <a:ext cx="8953927" cy="492443"/>
          </a:xfrm>
          <a:prstGeom prst="rect">
            <a:avLst/>
          </a:prstGeom>
        </p:spPr>
        <p:txBody>
          <a:bodyPr wrap="square">
            <a:spAutoFit/>
          </a:bodyPr>
          <a:lstStyle/>
          <a:p>
            <a:pPr>
              <a:lnSpc>
                <a:spcPct val="130000"/>
              </a:lnSpc>
            </a:pPr>
            <a:r>
              <a:rPr lang="en-US" sz="2000" b="1" dirty="0">
                <a:solidFill>
                  <a:schemeClr val="accent6">
                    <a:lumMod val="50000"/>
                  </a:schemeClr>
                </a:solidFill>
                <a:ea typeface="Roboto" panose="02000000000000000000" pitchFamily="2" charset="0"/>
              </a:rPr>
              <a:t>ACCESS TO COMMUNITY DATA</a:t>
            </a:r>
          </a:p>
        </p:txBody>
      </p:sp>
      <p:sp>
        <p:nvSpPr>
          <p:cNvPr id="11" name="Freeform 88"/>
          <p:cNvSpPr>
            <a:spLocks noEditPoints="1"/>
          </p:cNvSpPr>
          <p:nvPr/>
        </p:nvSpPr>
        <p:spPr bwMode="auto">
          <a:xfrm>
            <a:off x="982776" y="3226832"/>
            <a:ext cx="214397"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rgbClr val="F47B20"/>
          </a:solidFill>
          <a:ln>
            <a:noFill/>
          </a:ln>
        </p:spPr>
        <p:txBody>
          <a:bodyPr vert="horz" wrap="square" lIns="91440" tIns="45720" rIns="91440" bIns="45720" numCol="1" anchor="t" anchorCtr="0" compatLnSpc="1">
            <a:prstTxWarp prst="textNoShape">
              <a:avLst/>
            </a:prstTxWarp>
          </a:bodyPr>
          <a:lstStyle/>
          <a:p>
            <a:endParaRPr lang="en-US" baseline="-25000" dirty="0"/>
          </a:p>
        </p:txBody>
      </p:sp>
      <p:sp>
        <p:nvSpPr>
          <p:cNvPr id="12" name="Freeform 88"/>
          <p:cNvSpPr>
            <a:spLocks noEditPoints="1"/>
          </p:cNvSpPr>
          <p:nvPr/>
        </p:nvSpPr>
        <p:spPr bwMode="auto">
          <a:xfrm>
            <a:off x="982776" y="4323741"/>
            <a:ext cx="214397"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rgbClr val="F47B20"/>
          </a:solidFill>
          <a:ln>
            <a:noFill/>
          </a:ln>
        </p:spPr>
        <p:txBody>
          <a:bodyPr vert="horz" wrap="square" lIns="91440" tIns="45720" rIns="91440" bIns="45720" numCol="1" anchor="t" anchorCtr="0" compatLnSpc="1">
            <a:prstTxWarp prst="textNoShape">
              <a:avLst/>
            </a:prstTxWarp>
          </a:bodyPr>
          <a:lstStyle/>
          <a:p>
            <a:endParaRPr lang="en-US" baseline="-25000" dirty="0"/>
          </a:p>
        </p:txBody>
      </p:sp>
      <p:sp>
        <p:nvSpPr>
          <p:cNvPr id="13" name="Freeform 88"/>
          <p:cNvSpPr>
            <a:spLocks noEditPoints="1"/>
          </p:cNvSpPr>
          <p:nvPr/>
        </p:nvSpPr>
        <p:spPr bwMode="auto">
          <a:xfrm>
            <a:off x="982776" y="3764805"/>
            <a:ext cx="214397"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rgbClr val="F47B20"/>
          </a:solidFill>
          <a:ln>
            <a:noFill/>
          </a:ln>
        </p:spPr>
        <p:txBody>
          <a:bodyPr vert="horz" wrap="square" lIns="91440" tIns="45720" rIns="91440" bIns="45720" numCol="1" anchor="t" anchorCtr="0" compatLnSpc="1">
            <a:prstTxWarp prst="textNoShape">
              <a:avLst/>
            </a:prstTxWarp>
          </a:bodyPr>
          <a:lstStyle/>
          <a:p>
            <a:endParaRPr lang="en-US" baseline="-25000" dirty="0"/>
          </a:p>
        </p:txBody>
      </p:sp>
      <p:sp>
        <p:nvSpPr>
          <p:cNvPr id="14" name="Freeform 88"/>
          <p:cNvSpPr>
            <a:spLocks noEditPoints="1"/>
          </p:cNvSpPr>
          <p:nvPr/>
        </p:nvSpPr>
        <p:spPr bwMode="auto">
          <a:xfrm>
            <a:off x="982776" y="2038317"/>
            <a:ext cx="214397"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rgbClr val="F47B20"/>
          </a:solidFill>
          <a:ln>
            <a:noFill/>
          </a:ln>
        </p:spPr>
        <p:txBody>
          <a:bodyPr vert="horz" wrap="square" lIns="91440" tIns="45720" rIns="91440" bIns="45720" numCol="1" anchor="t" anchorCtr="0" compatLnSpc="1">
            <a:prstTxWarp prst="textNoShape">
              <a:avLst/>
            </a:prstTxWarp>
          </a:bodyPr>
          <a:lstStyle/>
          <a:p>
            <a:endParaRPr lang="en-US" baseline="-25000" dirty="0"/>
          </a:p>
        </p:txBody>
      </p:sp>
      <p:sp>
        <p:nvSpPr>
          <p:cNvPr id="15" name="TextBox 14"/>
          <p:cNvSpPr txBox="1"/>
          <p:nvPr/>
        </p:nvSpPr>
        <p:spPr>
          <a:xfrm>
            <a:off x="7053795" y="5360910"/>
            <a:ext cx="3340979" cy="584775"/>
          </a:xfrm>
          <a:prstGeom prst="rect">
            <a:avLst/>
          </a:prstGeom>
          <a:noFill/>
        </p:spPr>
        <p:txBody>
          <a:bodyPr wrap="none" rtlCol="0">
            <a:spAutoFit/>
          </a:bodyPr>
          <a:lstStyle/>
          <a:p>
            <a:pPr algn="ctr"/>
            <a:r>
              <a:rPr lang="en-US" sz="3200" b="1" dirty="0">
                <a:solidFill>
                  <a:schemeClr val="accent6">
                    <a:lumMod val="50000"/>
                  </a:schemeClr>
                </a:solidFill>
                <a:latin typeface="Roboto" panose="02000000000000000000" pitchFamily="2" charset="0"/>
                <a:ea typeface="Roboto" panose="02000000000000000000" pitchFamily="2" charset="0"/>
              </a:rPr>
              <a:t>MORE HOUSING!</a:t>
            </a:r>
          </a:p>
        </p:txBody>
      </p:sp>
      <p:grpSp>
        <p:nvGrpSpPr>
          <p:cNvPr id="16" name="Group 15"/>
          <p:cNvGrpSpPr/>
          <p:nvPr/>
        </p:nvGrpSpPr>
        <p:grpSpPr>
          <a:xfrm>
            <a:off x="6900530" y="1848597"/>
            <a:ext cx="3631075" cy="3310797"/>
            <a:chOff x="8635705" y="1758286"/>
            <a:chExt cx="350838" cy="350838"/>
          </a:xfrm>
          <a:solidFill>
            <a:srgbClr val="F47B20"/>
          </a:solidFill>
        </p:grpSpPr>
        <p:sp>
          <p:nvSpPr>
            <p:cNvPr id="17" name="Freeform 171"/>
            <p:cNvSpPr>
              <a:spLocks/>
            </p:cNvSpPr>
            <p:nvPr/>
          </p:nvSpPr>
          <p:spPr bwMode="auto">
            <a:xfrm>
              <a:off x="8678568" y="1926561"/>
              <a:ext cx="266700" cy="182563"/>
            </a:xfrm>
            <a:custGeom>
              <a:avLst/>
              <a:gdLst>
                <a:gd name="T0" fmla="*/ 216 w 216"/>
                <a:gd name="T1" fmla="*/ 148 h 148"/>
                <a:gd name="T2" fmla="*/ 0 w 216"/>
                <a:gd name="T3" fmla="*/ 148 h 148"/>
                <a:gd name="T4" fmla="*/ 0 w 216"/>
                <a:gd name="T5" fmla="*/ 0 h 148"/>
                <a:gd name="T6" fmla="*/ 10 w 216"/>
                <a:gd name="T7" fmla="*/ 0 h 148"/>
                <a:gd name="T8" fmla="*/ 10 w 216"/>
                <a:gd name="T9" fmla="*/ 137 h 148"/>
                <a:gd name="T10" fmla="*/ 206 w 216"/>
                <a:gd name="T11" fmla="*/ 137 h 148"/>
                <a:gd name="T12" fmla="*/ 206 w 216"/>
                <a:gd name="T13" fmla="*/ 0 h 148"/>
                <a:gd name="T14" fmla="*/ 216 w 216"/>
                <a:gd name="T15" fmla="*/ 0 h 148"/>
                <a:gd name="T16" fmla="*/ 216 w 216"/>
                <a:gd name="T17"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148">
                  <a:moveTo>
                    <a:pt x="216" y="148"/>
                  </a:moveTo>
                  <a:lnTo>
                    <a:pt x="0" y="148"/>
                  </a:lnTo>
                  <a:lnTo>
                    <a:pt x="0" y="0"/>
                  </a:lnTo>
                  <a:lnTo>
                    <a:pt x="10" y="0"/>
                  </a:lnTo>
                  <a:lnTo>
                    <a:pt x="10" y="137"/>
                  </a:lnTo>
                  <a:lnTo>
                    <a:pt x="206" y="137"/>
                  </a:lnTo>
                  <a:lnTo>
                    <a:pt x="206" y="0"/>
                  </a:lnTo>
                  <a:lnTo>
                    <a:pt x="216" y="0"/>
                  </a:lnTo>
                  <a:lnTo>
                    <a:pt x="216" y="148"/>
                  </a:lnTo>
                  <a:close/>
                </a:path>
              </a:pathLst>
            </a:custGeom>
            <a:grpFill/>
            <a:ln w="28575">
              <a:solidFill>
                <a:srgbClr val="F47B20"/>
              </a:solidFill>
            </a:ln>
          </p:spPr>
          <p:txBody>
            <a:bodyPr/>
            <a:lstStyle/>
            <a:p>
              <a:pPr eaLnBrk="1" fontAlgn="auto" hangingPunct="1">
                <a:spcBef>
                  <a:spcPts val="0"/>
                </a:spcBef>
                <a:spcAft>
                  <a:spcPts val="0"/>
                </a:spcAft>
                <a:defRPr/>
              </a:pPr>
              <a:endParaRPr lang="en-US">
                <a:latin typeface="+mn-lt"/>
              </a:endParaRPr>
            </a:p>
          </p:txBody>
        </p:sp>
        <p:sp>
          <p:nvSpPr>
            <p:cNvPr id="18" name="Freeform 172"/>
            <p:cNvSpPr>
              <a:spLocks/>
            </p:cNvSpPr>
            <p:nvPr/>
          </p:nvSpPr>
          <p:spPr bwMode="auto">
            <a:xfrm>
              <a:off x="8635705" y="1758286"/>
              <a:ext cx="350838" cy="182563"/>
            </a:xfrm>
            <a:custGeom>
              <a:avLst/>
              <a:gdLst>
                <a:gd name="T0" fmla="*/ 7 w 283"/>
                <a:gd name="T1" fmla="*/ 147 h 147"/>
                <a:gd name="T2" fmla="*/ 0 w 283"/>
                <a:gd name="T3" fmla="*/ 140 h 147"/>
                <a:gd name="T4" fmla="*/ 142 w 283"/>
                <a:gd name="T5" fmla="*/ 0 h 147"/>
                <a:gd name="T6" fmla="*/ 283 w 283"/>
                <a:gd name="T7" fmla="*/ 140 h 147"/>
                <a:gd name="T8" fmla="*/ 277 w 283"/>
                <a:gd name="T9" fmla="*/ 147 h 147"/>
                <a:gd name="T10" fmla="*/ 142 w 283"/>
                <a:gd name="T11" fmla="*/ 14 h 147"/>
                <a:gd name="T12" fmla="*/ 7 w 283"/>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283" h="147">
                  <a:moveTo>
                    <a:pt x="7" y="147"/>
                  </a:moveTo>
                  <a:lnTo>
                    <a:pt x="0" y="140"/>
                  </a:lnTo>
                  <a:lnTo>
                    <a:pt x="142" y="0"/>
                  </a:lnTo>
                  <a:lnTo>
                    <a:pt x="283" y="140"/>
                  </a:lnTo>
                  <a:lnTo>
                    <a:pt x="277" y="147"/>
                  </a:lnTo>
                  <a:lnTo>
                    <a:pt x="142" y="14"/>
                  </a:lnTo>
                  <a:lnTo>
                    <a:pt x="7" y="147"/>
                  </a:lnTo>
                  <a:close/>
                </a:path>
              </a:pathLst>
            </a:custGeom>
            <a:grpFill/>
            <a:ln w="28575">
              <a:solidFill>
                <a:srgbClr val="F47B20"/>
              </a:solidFill>
            </a:ln>
          </p:spPr>
          <p:txBody>
            <a:bodyPr/>
            <a:lstStyle/>
            <a:p>
              <a:pPr eaLnBrk="1" fontAlgn="auto" hangingPunct="1">
                <a:spcBef>
                  <a:spcPts val="0"/>
                </a:spcBef>
                <a:spcAft>
                  <a:spcPts val="0"/>
                </a:spcAft>
                <a:defRPr/>
              </a:pPr>
              <a:endParaRPr lang="en-US">
                <a:latin typeface="+mn-lt"/>
              </a:endParaRPr>
            </a:p>
          </p:txBody>
        </p:sp>
        <p:sp>
          <p:nvSpPr>
            <p:cNvPr id="19" name="Freeform 173"/>
            <p:cNvSpPr>
              <a:spLocks/>
            </p:cNvSpPr>
            <p:nvPr/>
          </p:nvSpPr>
          <p:spPr bwMode="auto">
            <a:xfrm>
              <a:off x="8757943" y="1944024"/>
              <a:ext cx="106362" cy="158750"/>
            </a:xfrm>
            <a:custGeom>
              <a:avLst/>
              <a:gdLst>
                <a:gd name="T0" fmla="*/ 56 w 56"/>
                <a:gd name="T1" fmla="*/ 84 h 84"/>
                <a:gd name="T2" fmla="*/ 50 w 56"/>
                <a:gd name="T3" fmla="*/ 84 h 84"/>
                <a:gd name="T4" fmla="*/ 50 w 56"/>
                <a:gd name="T5" fmla="*/ 14 h 84"/>
                <a:gd name="T6" fmla="*/ 42 w 56"/>
                <a:gd name="T7" fmla="*/ 6 h 84"/>
                <a:gd name="T8" fmla="*/ 14 w 56"/>
                <a:gd name="T9" fmla="*/ 6 h 84"/>
                <a:gd name="T10" fmla="*/ 6 w 56"/>
                <a:gd name="T11" fmla="*/ 14 h 84"/>
                <a:gd name="T12" fmla="*/ 6 w 56"/>
                <a:gd name="T13" fmla="*/ 84 h 84"/>
                <a:gd name="T14" fmla="*/ 0 w 56"/>
                <a:gd name="T15" fmla="*/ 84 h 84"/>
                <a:gd name="T16" fmla="*/ 0 w 56"/>
                <a:gd name="T17" fmla="*/ 14 h 84"/>
                <a:gd name="T18" fmla="*/ 14 w 56"/>
                <a:gd name="T19" fmla="*/ 0 h 84"/>
                <a:gd name="T20" fmla="*/ 42 w 56"/>
                <a:gd name="T21" fmla="*/ 0 h 84"/>
                <a:gd name="T22" fmla="*/ 56 w 56"/>
                <a:gd name="T23" fmla="*/ 14 h 84"/>
                <a:gd name="T24" fmla="*/ 56 w 56"/>
                <a:gd name="T2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84">
                  <a:moveTo>
                    <a:pt x="56" y="84"/>
                  </a:moveTo>
                  <a:cubicBezTo>
                    <a:pt x="50" y="84"/>
                    <a:pt x="50" y="84"/>
                    <a:pt x="50" y="84"/>
                  </a:cubicBezTo>
                  <a:cubicBezTo>
                    <a:pt x="50" y="14"/>
                    <a:pt x="50" y="14"/>
                    <a:pt x="50" y="14"/>
                  </a:cubicBezTo>
                  <a:cubicBezTo>
                    <a:pt x="50" y="10"/>
                    <a:pt x="47" y="6"/>
                    <a:pt x="42" y="6"/>
                  </a:cubicBezTo>
                  <a:cubicBezTo>
                    <a:pt x="14" y="6"/>
                    <a:pt x="14" y="6"/>
                    <a:pt x="14" y="6"/>
                  </a:cubicBezTo>
                  <a:cubicBezTo>
                    <a:pt x="10" y="6"/>
                    <a:pt x="6" y="10"/>
                    <a:pt x="6" y="14"/>
                  </a:cubicBezTo>
                  <a:cubicBezTo>
                    <a:pt x="6" y="84"/>
                    <a:pt x="6" y="84"/>
                    <a:pt x="6" y="84"/>
                  </a:cubicBezTo>
                  <a:cubicBezTo>
                    <a:pt x="0" y="84"/>
                    <a:pt x="0" y="84"/>
                    <a:pt x="0" y="84"/>
                  </a:cubicBezTo>
                  <a:cubicBezTo>
                    <a:pt x="0" y="14"/>
                    <a:pt x="0" y="14"/>
                    <a:pt x="0" y="14"/>
                  </a:cubicBezTo>
                  <a:cubicBezTo>
                    <a:pt x="0" y="6"/>
                    <a:pt x="6" y="0"/>
                    <a:pt x="14" y="0"/>
                  </a:cubicBezTo>
                  <a:cubicBezTo>
                    <a:pt x="42" y="0"/>
                    <a:pt x="42" y="0"/>
                    <a:pt x="42" y="0"/>
                  </a:cubicBezTo>
                  <a:cubicBezTo>
                    <a:pt x="50" y="0"/>
                    <a:pt x="56" y="6"/>
                    <a:pt x="56" y="14"/>
                  </a:cubicBezTo>
                  <a:lnTo>
                    <a:pt x="56" y="84"/>
                  </a:lnTo>
                  <a:close/>
                </a:path>
              </a:pathLst>
            </a:custGeom>
            <a:grpFill/>
            <a:ln w="28575">
              <a:solidFill>
                <a:srgbClr val="F47B20"/>
              </a:solidFill>
            </a:ln>
          </p:spPr>
          <p:txBody>
            <a:bodyPr/>
            <a:lstStyle/>
            <a:p>
              <a:pPr eaLnBrk="1" fontAlgn="auto" hangingPunct="1">
                <a:spcBef>
                  <a:spcPts val="0"/>
                </a:spcBef>
                <a:spcAft>
                  <a:spcPts val="0"/>
                </a:spcAft>
                <a:defRPr/>
              </a:pPr>
              <a:endParaRPr lang="en-US">
                <a:latin typeface="+mn-lt"/>
              </a:endParaRPr>
            </a:p>
          </p:txBody>
        </p:sp>
      </p:grpSp>
      <p:sp>
        <p:nvSpPr>
          <p:cNvPr id="20" name="Rectangle 19"/>
          <p:cNvSpPr/>
          <p:nvPr/>
        </p:nvSpPr>
        <p:spPr>
          <a:xfrm>
            <a:off x="1247589" y="4684979"/>
            <a:ext cx="7717931" cy="460126"/>
          </a:xfrm>
          <a:prstGeom prst="rect">
            <a:avLst/>
          </a:prstGeom>
        </p:spPr>
        <p:txBody>
          <a:bodyPr wrap="square">
            <a:spAutoFit/>
          </a:bodyPr>
          <a:lstStyle/>
          <a:p>
            <a:pPr>
              <a:lnSpc>
                <a:spcPct val="130000"/>
              </a:lnSpc>
            </a:pPr>
            <a:r>
              <a:rPr lang="en-US" sz="2000" b="1" dirty="0">
                <a:solidFill>
                  <a:schemeClr val="accent6">
                    <a:lumMod val="50000"/>
                  </a:schemeClr>
                </a:solidFill>
                <a:ea typeface="Roboto" panose="02000000000000000000" pitchFamily="2" charset="0"/>
              </a:rPr>
              <a:t>AND MOST IMPORTANTLY….</a:t>
            </a:r>
            <a:endParaRPr lang="en-US" sz="2000" b="1" dirty="0">
              <a:solidFill>
                <a:schemeClr val="accent3"/>
              </a:solidFill>
              <a:ea typeface="Roboto" panose="02000000000000000000" pitchFamily="2" charset="0"/>
            </a:endParaRPr>
          </a:p>
        </p:txBody>
      </p:sp>
      <p:sp>
        <p:nvSpPr>
          <p:cNvPr id="21" name="Freeform 88"/>
          <p:cNvSpPr>
            <a:spLocks noEditPoints="1"/>
          </p:cNvSpPr>
          <p:nvPr/>
        </p:nvSpPr>
        <p:spPr bwMode="auto">
          <a:xfrm>
            <a:off x="982775" y="4849060"/>
            <a:ext cx="214397"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rgbClr val="F47B20"/>
          </a:solidFill>
          <a:ln>
            <a:noFill/>
          </a:ln>
        </p:spPr>
        <p:txBody>
          <a:bodyPr vert="horz" wrap="square" lIns="91440" tIns="45720" rIns="91440" bIns="45720" numCol="1" anchor="t" anchorCtr="0" compatLnSpc="1">
            <a:prstTxWarp prst="textNoShape">
              <a:avLst/>
            </a:prstTxWarp>
          </a:bodyPr>
          <a:lstStyle/>
          <a:p>
            <a:endParaRPr lang="en-US" baseline="-25000" dirty="0"/>
          </a:p>
        </p:txBody>
      </p:sp>
      <p:cxnSp>
        <p:nvCxnSpPr>
          <p:cNvPr id="22" name="Curved Connector 21"/>
          <p:cNvCxnSpPr/>
          <p:nvPr/>
        </p:nvCxnSpPr>
        <p:spPr>
          <a:xfrm>
            <a:off x="4604588" y="4957376"/>
            <a:ext cx="2104556" cy="619292"/>
          </a:xfrm>
          <a:prstGeom prst="curvedConnector3">
            <a:avLst/>
          </a:prstGeom>
          <a:ln w="76200">
            <a:solidFill>
              <a:srgbClr val="F47B2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28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P spid="12" grpId="0" animBg="1"/>
      <p:bldP spid="13" grpId="0" animBg="1"/>
      <p:bldP spid="14" grpId="0" animBg="1"/>
      <p:bldP spid="20" grpId="0"/>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28700" y="701748"/>
            <a:ext cx="1029449" cy="261610"/>
          </a:xfrm>
          <a:prstGeom prst="rect">
            <a:avLst/>
          </a:prstGeom>
          <a:solidFill>
            <a:schemeClr val="accent3"/>
          </a:solidFill>
        </p:spPr>
        <p:txBody>
          <a:bodyPr wrap="none" rtlCol="0">
            <a:spAutoFit/>
          </a:bodyPr>
          <a:lstStyle/>
          <a:p>
            <a:r>
              <a:rPr lang="en-US" sz="1100" b="1" dirty="0">
                <a:solidFill>
                  <a:schemeClr val="bg1"/>
                </a:solidFill>
                <a:latin typeface="Roboto" panose="02000000000000000000" pitchFamily="2" charset="0"/>
                <a:ea typeface="Roboto" panose="02000000000000000000" pitchFamily="2" charset="0"/>
              </a:rPr>
              <a:t>OUR VALUES</a:t>
            </a:r>
          </a:p>
        </p:txBody>
      </p:sp>
      <p:sp>
        <p:nvSpPr>
          <p:cNvPr id="9" name="TextBox 8"/>
          <p:cNvSpPr txBox="1"/>
          <p:nvPr/>
        </p:nvSpPr>
        <p:spPr>
          <a:xfrm>
            <a:off x="919756" y="1103293"/>
            <a:ext cx="2985113" cy="1077218"/>
          </a:xfrm>
          <a:prstGeom prst="rect">
            <a:avLst/>
          </a:prstGeom>
          <a:noFill/>
        </p:spPr>
        <p:txBody>
          <a:bodyPr wrap="none" rtlCol="0">
            <a:spAutoFit/>
          </a:bodyPr>
          <a:lstStyle/>
          <a:p>
            <a:r>
              <a:rPr lang="en-US" sz="3200" b="1" dirty="0">
                <a:solidFill>
                  <a:schemeClr val="accent6">
                    <a:lumMod val="50000"/>
                  </a:schemeClr>
                </a:solidFill>
                <a:latin typeface="Roboto" panose="02000000000000000000" pitchFamily="2" charset="0"/>
                <a:ea typeface="Roboto" panose="02000000000000000000" pitchFamily="2" charset="0"/>
              </a:rPr>
              <a:t>Organizational </a:t>
            </a:r>
          </a:p>
          <a:p>
            <a:r>
              <a:rPr lang="en-US" sz="3200" b="1" dirty="0">
                <a:solidFill>
                  <a:schemeClr val="accent6">
                    <a:lumMod val="50000"/>
                  </a:schemeClr>
                </a:solidFill>
                <a:latin typeface="Roboto" panose="02000000000000000000" pitchFamily="2" charset="0"/>
                <a:ea typeface="Roboto" panose="02000000000000000000" pitchFamily="2" charset="0"/>
              </a:rPr>
              <a:t>Areas of Focus</a:t>
            </a:r>
          </a:p>
        </p:txBody>
      </p:sp>
      <p:sp>
        <p:nvSpPr>
          <p:cNvPr id="11" name="Footer Placeholder 10"/>
          <p:cNvSpPr>
            <a:spLocks noGrp="1"/>
          </p:cNvSpPr>
          <p:nvPr>
            <p:ph type="ftr" sz="quarter" idx="11"/>
          </p:nvPr>
        </p:nvSpPr>
        <p:spPr/>
        <p:txBody>
          <a:bodyPr/>
          <a:lstStyle/>
          <a:p>
            <a:r>
              <a:rPr lang="en-US" dirty="0"/>
              <a:t>www.unionstationhs.org</a:t>
            </a:r>
          </a:p>
        </p:txBody>
      </p:sp>
      <p:sp>
        <p:nvSpPr>
          <p:cNvPr id="12" name="Slide Number Placeholder 11"/>
          <p:cNvSpPr>
            <a:spLocks noGrp="1"/>
          </p:cNvSpPr>
          <p:nvPr>
            <p:ph type="sldNum" sz="quarter" idx="12"/>
          </p:nvPr>
        </p:nvSpPr>
        <p:spPr/>
        <p:txBody>
          <a:bodyPr/>
          <a:lstStyle/>
          <a:p>
            <a:fld id="{A2912448-FEEC-49E8-9588-2DF1F90D57C2}" type="slidenum">
              <a:rPr lang="en-US" smtClean="0"/>
              <a:t>16</a:t>
            </a:fld>
            <a:endParaRPr lang="en-US"/>
          </a:p>
        </p:txBody>
      </p:sp>
      <p:sp>
        <p:nvSpPr>
          <p:cNvPr id="14" name="Rectangle 13"/>
          <p:cNvSpPr/>
          <p:nvPr/>
        </p:nvSpPr>
        <p:spPr>
          <a:xfrm>
            <a:off x="956929" y="5594489"/>
            <a:ext cx="8008593" cy="461665"/>
          </a:xfrm>
          <a:prstGeom prst="rect">
            <a:avLst/>
          </a:prstGeom>
        </p:spPr>
        <p:txBody>
          <a:bodyPr wrap="square">
            <a:spAutoFit/>
          </a:bodyPr>
          <a:lstStyle/>
          <a:p>
            <a:r>
              <a:rPr lang="en-US" sz="2400" i="1" dirty="0">
                <a:solidFill>
                  <a:schemeClr val="accent6">
                    <a:lumMod val="50000"/>
                  </a:schemeClr>
                </a:solidFill>
              </a:rPr>
              <a:t>“Excellence is not a skill. It is an attitude.”</a:t>
            </a:r>
            <a:r>
              <a:rPr lang="en-US" sz="2400" dirty="0">
                <a:solidFill>
                  <a:schemeClr val="accent6">
                    <a:lumMod val="50000"/>
                  </a:schemeClr>
                </a:solidFill>
              </a:rPr>
              <a:t> </a:t>
            </a:r>
            <a:r>
              <a:rPr lang="en-US" sz="2400" b="1" dirty="0">
                <a:solidFill>
                  <a:schemeClr val="accent6">
                    <a:lumMod val="50000"/>
                  </a:schemeClr>
                </a:solidFill>
              </a:rPr>
              <a:t>— Ralph Marston</a:t>
            </a:r>
            <a:endParaRPr lang="en-US" sz="2400" dirty="0">
              <a:solidFill>
                <a:schemeClr val="accent6">
                  <a:lumMod val="50000"/>
                </a:schemeClr>
              </a:solidFill>
            </a:endParaRPr>
          </a:p>
        </p:txBody>
      </p:sp>
      <p:sp>
        <p:nvSpPr>
          <p:cNvPr id="15" name="Oval 14"/>
          <p:cNvSpPr/>
          <p:nvPr/>
        </p:nvSpPr>
        <p:spPr>
          <a:xfrm>
            <a:off x="9350660" y="3692803"/>
            <a:ext cx="475994" cy="4759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9218320" y="1234272"/>
            <a:ext cx="1599897" cy="15998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8590147" y="2380679"/>
            <a:ext cx="470559" cy="47055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8872481" y="2706533"/>
            <a:ext cx="941116" cy="941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8931060" y="1252393"/>
            <a:ext cx="420778" cy="42077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9807614" y="3177092"/>
            <a:ext cx="664767" cy="664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9857660" y="4299087"/>
            <a:ext cx="564671" cy="5646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8644685" y="2097790"/>
            <a:ext cx="227797" cy="2277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9820891" y="3875263"/>
            <a:ext cx="414091" cy="414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9754619" y="780785"/>
            <a:ext cx="377464" cy="377464"/>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10260578" y="988773"/>
            <a:ext cx="227797" cy="2277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10328488" y="2686085"/>
            <a:ext cx="716769" cy="7167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9403078" y="4470231"/>
            <a:ext cx="391559" cy="39155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9590514" y="4197866"/>
            <a:ext cx="272362" cy="2723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10295833" y="3764069"/>
            <a:ext cx="331837" cy="3318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10842045" y="2235976"/>
            <a:ext cx="470559" cy="4705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9378281" y="1024596"/>
            <a:ext cx="227797" cy="2277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8935010" y="2147814"/>
            <a:ext cx="274245" cy="2742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8740295" y="1680347"/>
            <a:ext cx="331837" cy="3318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rot="11700000">
            <a:off x="10856134" y="1517260"/>
            <a:ext cx="227797" cy="2277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rot="11700000">
            <a:off x="10676129" y="1139962"/>
            <a:ext cx="331837" cy="3318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rot="11700000">
            <a:off x="10879335" y="1842562"/>
            <a:ext cx="331837" cy="331837"/>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rot="11700000">
            <a:off x="10296685" y="4139186"/>
            <a:ext cx="155586" cy="1414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rot="11700000">
            <a:off x="9948122" y="2879320"/>
            <a:ext cx="227797" cy="2277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9535653" y="5066165"/>
            <a:ext cx="808952" cy="809728"/>
            <a:chOff x="5620933" y="4875931"/>
            <a:chExt cx="1091400" cy="1092447"/>
          </a:xfrm>
        </p:grpSpPr>
        <p:sp>
          <p:nvSpPr>
            <p:cNvPr id="44" name="Freeform 43"/>
            <p:cNvSpPr>
              <a:spLocks/>
            </p:cNvSpPr>
            <p:nvPr/>
          </p:nvSpPr>
          <p:spPr bwMode="auto">
            <a:xfrm>
              <a:off x="5620933" y="4875931"/>
              <a:ext cx="1091400" cy="1001409"/>
            </a:xfrm>
            <a:custGeom>
              <a:avLst/>
              <a:gdLst>
                <a:gd name="T0" fmla="*/ 7 w 642"/>
                <a:gd name="T1" fmla="*/ 0 h 589"/>
                <a:gd name="T2" fmla="*/ 627 w 642"/>
                <a:gd name="T3" fmla="*/ 0 h 589"/>
                <a:gd name="T4" fmla="*/ 627 w 642"/>
                <a:gd name="T5" fmla="*/ 51 h 589"/>
                <a:gd name="T6" fmla="*/ 642 w 642"/>
                <a:gd name="T7" fmla="*/ 82 h 589"/>
                <a:gd name="T8" fmla="*/ 612 w 642"/>
                <a:gd name="T9" fmla="*/ 129 h 589"/>
                <a:gd name="T10" fmla="*/ 637 w 642"/>
                <a:gd name="T11" fmla="*/ 171 h 589"/>
                <a:gd name="T12" fmla="*/ 612 w 642"/>
                <a:gd name="T13" fmla="*/ 225 h 589"/>
                <a:gd name="T14" fmla="*/ 635 w 642"/>
                <a:gd name="T15" fmla="*/ 261 h 589"/>
                <a:gd name="T16" fmla="*/ 612 w 642"/>
                <a:gd name="T17" fmla="*/ 306 h 589"/>
                <a:gd name="T18" fmla="*/ 635 w 642"/>
                <a:gd name="T19" fmla="*/ 347 h 589"/>
                <a:gd name="T20" fmla="*/ 610 w 642"/>
                <a:gd name="T21" fmla="*/ 394 h 589"/>
                <a:gd name="T22" fmla="*/ 626 w 642"/>
                <a:gd name="T23" fmla="*/ 424 h 589"/>
                <a:gd name="T24" fmla="*/ 575 w 642"/>
                <a:gd name="T25" fmla="*/ 495 h 589"/>
                <a:gd name="T26" fmla="*/ 467 w 642"/>
                <a:gd name="T27" fmla="*/ 589 h 589"/>
                <a:gd name="T28" fmla="*/ 174 w 642"/>
                <a:gd name="T29" fmla="*/ 589 h 589"/>
                <a:gd name="T30" fmla="*/ 39 w 642"/>
                <a:gd name="T31" fmla="*/ 476 h 589"/>
                <a:gd name="T32" fmla="*/ 32 w 642"/>
                <a:gd name="T33" fmla="*/ 429 h 589"/>
                <a:gd name="T34" fmla="*/ 2 w 642"/>
                <a:gd name="T35" fmla="*/ 389 h 589"/>
                <a:gd name="T36" fmla="*/ 26 w 642"/>
                <a:gd name="T37" fmla="*/ 355 h 589"/>
                <a:gd name="T38" fmla="*/ 2 w 642"/>
                <a:gd name="T39" fmla="*/ 295 h 589"/>
                <a:gd name="T40" fmla="*/ 23 w 642"/>
                <a:gd name="T41" fmla="*/ 258 h 589"/>
                <a:gd name="T42" fmla="*/ 5 w 642"/>
                <a:gd name="T43" fmla="*/ 214 h 589"/>
                <a:gd name="T44" fmla="*/ 24 w 642"/>
                <a:gd name="T45" fmla="*/ 168 h 589"/>
                <a:gd name="T46" fmla="*/ 2 w 642"/>
                <a:gd name="T47" fmla="*/ 120 h 589"/>
                <a:gd name="T48" fmla="*/ 7 w 642"/>
                <a:gd name="T4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2" h="589">
                  <a:moveTo>
                    <a:pt x="7" y="0"/>
                  </a:moveTo>
                  <a:cubicBezTo>
                    <a:pt x="627" y="0"/>
                    <a:pt x="627" y="0"/>
                    <a:pt x="627" y="0"/>
                  </a:cubicBezTo>
                  <a:cubicBezTo>
                    <a:pt x="627" y="51"/>
                    <a:pt x="627" y="51"/>
                    <a:pt x="627" y="51"/>
                  </a:cubicBezTo>
                  <a:cubicBezTo>
                    <a:pt x="627" y="51"/>
                    <a:pt x="642" y="62"/>
                    <a:pt x="642" y="82"/>
                  </a:cubicBezTo>
                  <a:cubicBezTo>
                    <a:pt x="642" y="101"/>
                    <a:pt x="612" y="115"/>
                    <a:pt x="612" y="129"/>
                  </a:cubicBezTo>
                  <a:cubicBezTo>
                    <a:pt x="612" y="144"/>
                    <a:pt x="637" y="152"/>
                    <a:pt x="637" y="171"/>
                  </a:cubicBezTo>
                  <a:cubicBezTo>
                    <a:pt x="637" y="190"/>
                    <a:pt x="610" y="206"/>
                    <a:pt x="612" y="225"/>
                  </a:cubicBezTo>
                  <a:cubicBezTo>
                    <a:pt x="613" y="244"/>
                    <a:pt x="637" y="246"/>
                    <a:pt x="635" y="261"/>
                  </a:cubicBezTo>
                  <a:cubicBezTo>
                    <a:pt x="634" y="277"/>
                    <a:pt x="612" y="292"/>
                    <a:pt x="612" y="306"/>
                  </a:cubicBezTo>
                  <a:cubicBezTo>
                    <a:pt x="612" y="320"/>
                    <a:pt x="635" y="331"/>
                    <a:pt x="635" y="347"/>
                  </a:cubicBezTo>
                  <a:cubicBezTo>
                    <a:pt x="635" y="363"/>
                    <a:pt x="612" y="378"/>
                    <a:pt x="610" y="394"/>
                  </a:cubicBezTo>
                  <a:cubicBezTo>
                    <a:pt x="608" y="409"/>
                    <a:pt x="626" y="413"/>
                    <a:pt x="626" y="424"/>
                  </a:cubicBezTo>
                  <a:cubicBezTo>
                    <a:pt x="626" y="435"/>
                    <a:pt x="618" y="459"/>
                    <a:pt x="575" y="495"/>
                  </a:cubicBezTo>
                  <a:cubicBezTo>
                    <a:pt x="532" y="532"/>
                    <a:pt x="467" y="589"/>
                    <a:pt x="467" y="589"/>
                  </a:cubicBezTo>
                  <a:cubicBezTo>
                    <a:pt x="174" y="589"/>
                    <a:pt x="174" y="589"/>
                    <a:pt x="174" y="589"/>
                  </a:cubicBezTo>
                  <a:cubicBezTo>
                    <a:pt x="39" y="476"/>
                    <a:pt x="39" y="476"/>
                    <a:pt x="39" y="476"/>
                  </a:cubicBezTo>
                  <a:cubicBezTo>
                    <a:pt x="35" y="462"/>
                    <a:pt x="35" y="438"/>
                    <a:pt x="32" y="429"/>
                  </a:cubicBezTo>
                  <a:cubicBezTo>
                    <a:pt x="29" y="419"/>
                    <a:pt x="2" y="405"/>
                    <a:pt x="2" y="389"/>
                  </a:cubicBezTo>
                  <a:cubicBezTo>
                    <a:pt x="2" y="373"/>
                    <a:pt x="26" y="366"/>
                    <a:pt x="26" y="355"/>
                  </a:cubicBezTo>
                  <a:cubicBezTo>
                    <a:pt x="26" y="344"/>
                    <a:pt x="0" y="316"/>
                    <a:pt x="2" y="295"/>
                  </a:cubicBezTo>
                  <a:cubicBezTo>
                    <a:pt x="3" y="274"/>
                    <a:pt x="21" y="269"/>
                    <a:pt x="23" y="258"/>
                  </a:cubicBezTo>
                  <a:cubicBezTo>
                    <a:pt x="24" y="247"/>
                    <a:pt x="5" y="230"/>
                    <a:pt x="5" y="214"/>
                  </a:cubicBezTo>
                  <a:cubicBezTo>
                    <a:pt x="5" y="198"/>
                    <a:pt x="24" y="182"/>
                    <a:pt x="24" y="168"/>
                  </a:cubicBezTo>
                  <a:cubicBezTo>
                    <a:pt x="24" y="153"/>
                    <a:pt x="3" y="144"/>
                    <a:pt x="2" y="120"/>
                  </a:cubicBezTo>
                  <a:cubicBezTo>
                    <a:pt x="0" y="96"/>
                    <a:pt x="7" y="0"/>
                    <a:pt x="7" y="0"/>
                  </a:cubicBez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p:cNvSpPr>
            <p:nvPr/>
          </p:nvSpPr>
          <p:spPr bwMode="auto">
            <a:xfrm>
              <a:off x="5926483" y="5907687"/>
              <a:ext cx="452047" cy="60691"/>
            </a:xfrm>
            <a:custGeom>
              <a:avLst/>
              <a:gdLst>
                <a:gd name="T0" fmla="*/ 0 w 266"/>
                <a:gd name="T1" fmla="*/ 0 h 36"/>
                <a:gd name="T2" fmla="*/ 266 w 266"/>
                <a:gd name="T3" fmla="*/ 0 h 36"/>
                <a:gd name="T4" fmla="*/ 223 w 266"/>
                <a:gd name="T5" fmla="*/ 36 h 36"/>
                <a:gd name="T6" fmla="*/ 50 w 266"/>
                <a:gd name="T7" fmla="*/ 36 h 36"/>
                <a:gd name="T8" fmla="*/ 0 w 266"/>
                <a:gd name="T9" fmla="*/ 0 h 36"/>
              </a:gdLst>
              <a:ahLst/>
              <a:cxnLst>
                <a:cxn ang="0">
                  <a:pos x="T0" y="T1"/>
                </a:cxn>
                <a:cxn ang="0">
                  <a:pos x="T2" y="T3"/>
                </a:cxn>
                <a:cxn ang="0">
                  <a:pos x="T4" y="T5"/>
                </a:cxn>
                <a:cxn ang="0">
                  <a:pos x="T6" y="T7"/>
                </a:cxn>
                <a:cxn ang="0">
                  <a:pos x="T8" y="T9"/>
                </a:cxn>
              </a:cxnLst>
              <a:rect l="0" t="0" r="r" b="b"/>
              <a:pathLst>
                <a:path w="266" h="36">
                  <a:moveTo>
                    <a:pt x="0" y="0"/>
                  </a:moveTo>
                  <a:cubicBezTo>
                    <a:pt x="266" y="0"/>
                    <a:pt x="266" y="0"/>
                    <a:pt x="266" y="0"/>
                  </a:cubicBezTo>
                  <a:cubicBezTo>
                    <a:pt x="266" y="0"/>
                    <a:pt x="237" y="36"/>
                    <a:pt x="223" y="36"/>
                  </a:cubicBezTo>
                  <a:cubicBezTo>
                    <a:pt x="209" y="36"/>
                    <a:pt x="62" y="36"/>
                    <a:pt x="50" y="36"/>
                  </a:cubicBezTo>
                  <a:cubicBezTo>
                    <a:pt x="37" y="36"/>
                    <a:pt x="0" y="0"/>
                    <a:pt x="0" y="0"/>
                  </a:cubicBez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6" name="Rectangle 45"/>
          <p:cNvSpPr/>
          <p:nvPr/>
        </p:nvSpPr>
        <p:spPr>
          <a:xfrm>
            <a:off x="1247591" y="2521460"/>
            <a:ext cx="2343334" cy="460126"/>
          </a:xfrm>
          <a:prstGeom prst="rect">
            <a:avLst/>
          </a:prstGeom>
        </p:spPr>
        <p:txBody>
          <a:bodyPr wrap="square">
            <a:spAutoFit/>
          </a:bodyPr>
          <a:lstStyle/>
          <a:p>
            <a:pPr>
              <a:lnSpc>
                <a:spcPct val="130000"/>
              </a:lnSpc>
            </a:pPr>
            <a:r>
              <a:rPr lang="en-US" sz="2000" b="1" dirty="0">
                <a:solidFill>
                  <a:schemeClr val="accent6">
                    <a:lumMod val="50000"/>
                  </a:schemeClr>
                </a:solidFill>
                <a:ea typeface="Roboto" panose="02000000000000000000" pitchFamily="2" charset="0"/>
              </a:rPr>
              <a:t>RESPECT</a:t>
            </a:r>
          </a:p>
        </p:txBody>
      </p:sp>
      <p:sp>
        <p:nvSpPr>
          <p:cNvPr id="47" name="Rectangle 46"/>
          <p:cNvSpPr/>
          <p:nvPr/>
        </p:nvSpPr>
        <p:spPr>
          <a:xfrm>
            <a:off x="1247591" y="3590091"/>
            <a:ext cx="2343334" cy="492443"/>
          </a:xfrm>
          <a:prstGeom prst="rect">
            <a:avLst/>
          </a:prstGeom>
        </p:spPr>
        <p:txBody>
          <a:bodyPr wrap="square">
            <a:spAutoFit/>
          </a:bodyPr>
          <a:lstStyle/>
          <a:p>
            <a:pPr>
              <a:lnSpc>
                <a:spcPct val="130000"/>
              </a:lnSpc>
            </a:pPr>
            <a:r>
              <a:rPr lang="en-US" sz="2000" b="1" dirty="0">
                <a:solidFill>
                  <a:schemeClr val="accent6">
                    <a:lumMod val="50000"/>
                  </a:schemeClr>
                </a:solidFill>
                <a:ea typeface="Roboto" panose="02000000000000000000" pitchFamily="2" charset="0"/>
              </a:rPr>
              <a:t>EXCELLENCE</a:t>
            </a:r>
          </a:p>
        </p:txBody>
      </p:sp>
      <p:sp>
        <p:nvSpPr>
          <p:cNvPr id="48" name="Rectangle 47"/>
          <p:cNvSpPr/>
          <p:nvPr/>
        </p:nvSpPr>
        <p:spPr>
          <a:xfrm>
            <a:off x="1247591" y="4191559"/>
            <a:ext cx="2243915" cy="492443"/>
          </a:xfrm>
          <a:prstGeom prst="rect">
            <a:avLst/>
          </a:prstGeom>
        </p:spPr>
        <p:txBody>
          <a:bodyPr wrap="square">
            <a:spAutoFit/>
          </a:bodyPr>
          <a:lstStyle/>
          <a:p>
            <a:pPr>
              <a:lnSpc>
                <a:spcPct val="130000"/>
              </a:lnSpc>
            </a:pPr>
            <a:r>
              <a:rPr lang="en-US" sz="2000" b="1" dirty="0">
                <a:solidFill>
                  <a:schemeClr val="accent6">
                    <a:lumMod val="50000"/>
                  </a:schemeClr>
                </a:solidFill>
                <a:ea typeface="Roboto" panose="02000000000000000000" pitchFamily="2" charset="0"/>
              </a:rPr>
              <a:t>JUSTICE</a:t>
            </a:r>
          </a:p>
        </p:txBody>
      </p:sp>
      <p:sp>
        <p:nvSpPr>
          <p:cNvPr id="49" name="Rectangle 48"/>
          <p:cNvSpPr/>
          <p:nvPr/>
        </p:nvSpPr>
        <p:spPr>
          <a:xfrm>
            <a:off x="1247591" y="3058874"/>
            <a:ext cx="2243915" cy="492443"/>
          </a:xfrm>
          <a:prstGeom prst="rect">
            <a:avLst/>
          </a:prstGeom>
        </p:spPr>
        <p:txBody>
          <a:bodyPr wrap="square">
            <a:spAutoFit/>
          </a:bodyPr>
          <a:lstStyle/>
          <a:p>
            <a:pPr>
              <a:lnSpc>
                <a:spcPct val="130000"/>
              </a:lnSpc>
            </a:pPr>
            <a:r>
              <a:rPr lang="en-US" sz="2000" b="1" dirty="0">
                <a:solidFill>
                  <a:schemeClr val="accent6">
                    <a:lumMod val="50000"/>
                  </a:schemeClr>
                </a:solidFill>
                <a:ea typeface="Roboto" panose="02000000000000000000" pitchFamily="2" charset="0"/>
              </a:rPr>
              <a:t>COMMUNITY</a:t>
            </a:r>
          </a:p>
        </p:txBody>
      </p:sp>
      <p:sp>
        <p:nvSpPr>
          <p:cNvPr id="50" name="Freeform 88"/>
          <p:cNvSpPr>
            <a:spLocks noEditPoints="1"/>
          </p:cNvSpPr>
          <p:nvPr/>
        </p:nvSpPr>
        <p:spPr bwMode="auto">
          <a:xfrm>
            <a:off x="982776" y="3216199"/>
            <a:ext cx="214397"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rgbClr val="F47B20"/>
          </a:solidFill>
          <a:ln>
            <a:noFill/>
          </a:ln>
        </p:spPr>
        <p:txBody>
          <a:bodyPr vert="horz" wrap="square" lIns="91440" tIns="45720" rIns="91440" bIns="45720" numCol="1" anchor="t" anchorCtr="0" compatLnSpc="1">
            <a:prstTxWarp prst="textNoShape">
              <a:avLst/>
            </a:prstTxWarp>
          </a:bodyPr>
          <a:lstStyle/>
          <a:p>
            <a:endParaRPr lang="en-US" baseline="-25000" dirty="0"/>
          </a:p>
        </p:txBody>
      </p:sp>
      <p:sp>
        <p:nvSpPr>
          <p:cNvPr id="51" name="Freeform 88"/>
          <p:cNvSpPr>
            <a:spLocks noEditPoints="1"/>
          </p:cNvSpPr>
          <p:nvPr/>
        </p:nvSpPr>
        <p:spPr bwMode="auto">
          <a:xfrm>
            <a:off x="982776" y="4355640"/>
            <a:ext cx="214397"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rgbClr val="F47B20"/>
          </a:solidFill>
          <a:ln>
            <a:noFill/>
          </a:ln>
        </p:spPr>
        <p:txBody>
          <a:bodyPr vert="horz" wrap="square" lIns="91440" tIns="45720" rIns="91440" bIns="45720" numCol="1" anchor="t" anchorCtr="0" compatLnSpc="1">
            <a:prstTxWarp prst="textNoShape">
              <a:avLst/>
            </a:prstTxWarp>
          </a:bodyPr>
          <a:lstStyle/>
          <a:p>
            <a:endParaRPr lang="en-US" baseline="-25000" dirty="0"/>
          </a:p>
        </p:txBody>
      </p:sp>
      <p:sp>
        <p:nvSpPr>
          <p:cNvPr id="56" name="Freeform 88"/>
          <p:cNvSpPr>
            <a:spLocks noEditPoints="1"/>
          </p:cNvSpPr>
          <p:nvPr/>
        </p:nvSpPr>
        <p:spPr bwMode="auto">
          <a:xfrm>
            <a:off x="982776" y="3754172"/>
            <a:ext cx="214397"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rgbClr val="F47B20"/>
          </a:solidFill>
          <a:ln>
            <a:noFill/>
          </a:ln>
        </p:spPr>
        <p:txBody>
          <a:bodyPr vert="horz" wrap="square" lIns="91440" tIns="45720" rIns="91440" bIns="45720" numCol="1" anchor="t" anchorCtr="0" compatLnSpc="1">
            <a:prstTxWarp prst="textNoShape">
              <a:avLst/>
            </a:prstTxWarp>
          </a:bodyPr>
          <a:lstStyle/>
          <a:p>
            <a:endParaRPr lang="en-US" baseline="-25000" dirty="0"/>
          </a:p>
        </p:txBody>
      </p:sp>
      <p:sp>
        <p:nvSpPr>
          <p:cNvPr id="58" name="Freeform 88"/>
          <p:cNvSpPr>
            <a:spLocks noEditPoints="1"/>
          </p:cNvSpPr>
          <p:nvPr/>
        </p:nvSpPr>
        <p:spPr bwMode="auto">
          <a:xfrm>
            <a:off x="982776" y="2665664"/>
            <a:ext cx="214397"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rgbClr val="F47B20"/>
          </a:solidFill>
          <a:ln>
            <a:noFill/>
          </a:ln>
        </p:spPr>
        <p:txBody>
          <a:bodyPr vert="horz" wrap="square" lIns="91440" tIns="45720" rIns="91440" bIns="45720" numCol="1" anchor="t" anchorCtr="0" compatLnSpc="1">
            <a:prstTxWarp prst="textNoShape">
              <a:avLst/>
            </a:prstTxWarp>
          </a:bodyPr>
          <a:lstStyle/>
          <a:p>
            <a:endParaRPr lang="en-US" baseline="-25000" dirty="0"/>
          </a:p>
        </p:txBody>
      </p:sp>
      <p:sp>
        <p:nvSpPr>
          <p:cNvPr id="52" name="Rectangle 51"/>
          <p:cNvSpPr/>
          <p:nvPr/>
        </p:nvSpPr>
        <p:spPr>
          <a:xfrm>
            <a:off x="4305530" y="2562081"/>
            <a:ext cx="2343334" cy="492443"/>
          </a:xfrm>
          <a:prstGeom prst="rect">
            <a:avLst/>
          </a:prstGeom>
        </p:spPr>
        <p:txBody>
          <a:bodyPr wrap="square">
            <a:spAutoFit/>
          </a:bodyPr>
          <a:lstStyle/>
          <a:p>
            <a:pPr>
              <a:lnSpc>
                <a:spcPct val="130000"/>
              </a:lnSpc>
            </a:pPr>
            <a:r>
              <a:rPr lang="en-US" sz="2000" b="1" dirty="0">
                <a:solidFill>
                  <a:schemeClr val="accent6">
                    <a:lumMod val="50000"/>
                  </a:schemeClr>
                </a:solidFill>
                <a:ea typeface="Roboto" panose="02000000000000000000" pitchFamily="2" charset="0"/>
              </a:rPr>
              <a:t>ACCOUNTABILITY</a:t>
            </a:r>
          </a:p>
        </p:txBody>
      </p:sp>
      <p:sp>
        <p:nvSpPr>
          <p:cNvPr id="53" name="Rectangle 52"/>
          <p:cNvSpPr/>
          <p:nvPr/>
        </p:nvSpPr>
        <p:spPr>
          <a:xfrm>
            <a:off x="4305530" y="3630712"/>
            <a:ext cx="2343334" cy="460126"/>
          </a:xfrm>
          <a:prstGeom prst="rect">
            <a:avLst/>
          </a:prstGeom>
        </p:spPr>
        <p:txBody>
          <a:bodyPr wrap="square">
            <a:spAutoFit/>
          </a:bodyPr>
          <a:lstStyle/>
          <a:p>
            <a:pPr>
              <a:lnSpc>
                <a:spcPct val="130000"/>
              </a:lnSpc>
            </a:pPr>
            <a:r>
              <a:rPr lang="en-US" sz="2000" b="1" dirty="0">
                <a:solidFill>
                  <a:schemeClr val="accent6">
                    <a:lumMod val="50000"/>
                  </a:schemeClr>
                </a:solidFill>
                <a:ea typeface="Roboto" panose="02000000000000000000" pitchFamily="2" charset="0"/>
              </a:rPr>
              <a:t>COURAGE</a:t>
            </a:r>
          </a:p>
        </p:txBody>
      </p:sp>
      <p:sp>
        <p:nvSpPr>
          <p:cNvPr id="55" name="Rectangle 54"/>
          <p:cNvSpPr/>
          <p:nvPr/>
        </p:nvSpPr>
        <p:spPr>
          <a:xfrm>
            <a:off x="4305530" y="3099495"/>
            <a:ext cx="2243915" cy="492443"/>
          </a:xfrm>
          <a:prstGeom prst="rect">
            <a:avLst/>
          </a:prstGeom>
        </p:spPr>
        <p:txBody>
          <a:bodyPr wrap="square">
            <a:spAutoFit/>
          </a:bodyPr>
          <a:lstStyle/>
          <a:p>
            <a:pPr>
              <a:lnSpc>
                <a:spcPct val="130000"/>
              </a:lnSpc>
            </a:pPr>
            <a:r>
              <a:rPr lang="en-US" sz="2000" b="1" dirty="0">
                <a:solidFill>
                  <a:schemeClr val="accent6">
                    <a:lumMod val="50000"/>
                  </a:schemeClr>
                </a:solidFill>
                <a:ea typeface="Roboto" panose="02000000000000000000" pitchFamily="2" charset="0"/>
              </a:rPr>
              <a:t>RESILIENCE</a:t>
            </a:r>
          </a:p>
        </p:txBody>
      </p:sp>
      <p:sp>
        <p:nvSpPr>
          <p:cNvPr id="59" name="Freeform 88"/>
          <p:cNvSpPr>
            <a:spLocks noEditPoints="1"/>
          </p:cNvSpPr>
          <p:nvPr/>
        </p:nvSpPr>
        <p:spPr bwMode="auto">
          <a:xfrm>
            <a:off x="4040715" y="3256820"/>
            <a:ext cx="214397"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rgbClr val="F47B20"/>
          </a:solidFill>
          <a:ln>
            <a:noFill/>
          </a:ln>
        </p:spPr>
        <p:txBody>
          <a:bodyPr vert="horz" wrap="square" lIns="91440" tIns="45720" rIns="91440" bIns="45720" numCol="1" anchor="t" anchorCtr="0" compatLnSpc="1">
            <a:prstTxWarp prst="textNoShape">
              <a:avLst/>
            </a:prstTxWarp>
          </a:bodyPr>
          <a:lstStyle/>
          <a:p>
            <a:endParaRPr lang="en-US" baseline="-25000" dirty="0"/>
          </a:p>
        </p:txBody>
      </p:sp>
      <p:sp>
        <p:nvSpPr>
          <p:cNvPr id="62" name="Freeform 88"/>
          <p:cNvSpPr>
            <a:spLocks noEditPoints="1"/>
          </p:cNvSpPr>
          <p:nvPr/>
        </p:nvSpPr>
        <p:spPr bwMode="auto">
          <a:xfrm>
            <a:off x="4040715" y="3794793"/>
            <a:ext cx="214397"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rgbClr val="F47B20"/>
          </a:solidFill>
          <a:ln>
            <a:noFill/>
          </a:ln>
        </p:spPr>
        <p:txBody>
          <a:bodyPr vert="horz" wrap="square" lIns="91440" tIns="45720" rIns="91440" bIns="45720" numCol="1" anchor="t" anchorCtr="0" compatLnSpc="1">
            <a:prstTxWarp prst="textNoShape">
              <a:avLst/>
            </a:prstTxWarp>
          </a:bodyPr>
          <a:lstStyle/>
          <a:p>
            <a:endParaRPr lang="en-US" baseline="-25000" dirty="0"/>
          </a:p>
        </p:txBody>
      </p:sp>
      <p:sp>
        <p:nvSpPr>
          <p:cNvPr id="63" name="Freeform 88"/>
          <p:cNvSpPr>
            <a:spLocks noEditPoints="1"/>
          </p:cNvSpPr>
          <p:nvPr/>
        </p:nvSpPr>
        <p:spPr bwMode="auto">
          <a:xfrm>
            <a:off x="4040715" y="2706285"/>
            <a:ext cx="214397"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rgbClr val="F47B20"/>
          </a:solidFill>
          <a:ln>
            <a:noFill/>
          </a:ln>
        </p:spPr>
        <p:txBody>
          <a:bodyPr vert="horz" wrap="square" lIns="91440" tIns="45720" rIns="91440" bIns="45720" numCol="1" anchor="t" anchorCtr="0" compatLnSpc="1">
            <a:prstTxWarp prst="textNoShape">
              <a:avLst/>
            </a:prstTxWarp>
          </a:bodyPr>
          <a:lstStyle/>
          <a:p>
            <a:endParaRPr lang="en-US" baseline="-25000" dirty="0"/>
          </a:p>
        </p:txBody>
      </p:sp>
    </p:spTree>
    <p:extLst>
      <p:ext uri="{BB962C8B-B14F-4D97-AF65-F5344CB8AC3E}">
        <p14:creationId xmlns:p14="http://schemas.microsoft.com/office/powerpoint/2010/main" val="17132709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500"/>
                                        <p:tgtEl>
                                          <p:spTgt spid="6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500"/>
                                        <p:tgtEl>
                                          <p:spTgt spid="6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animBg="1"/>
      <p:bldP spid="51" grpId="0" animBg="1"/>
      <p:bldP spid="56" grpId="0" animBg="1"/>
      <p:bldP spid="58" grpId="0" animBg="1"/>
      <p:bldP spid="52" grpId="0"/>
      <p:bldP spid="53" grpId="0"/>
      <p:bldP spid="55" grpId="0"/>
      <p:bldP spid="59" grpId="0" animBg="1"/>
      <p:bldP spid="62"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93897" y="757134"/>
            <a:ext cx="7767234" cy="1569660"/>
          </a:xfrm>
          <a:prstGeom prst="rect">
            <a:avLst/>
          </a:prstGeom>
          <a:noFill/>
        </p:spPr>
        <p:txBody>
          <a:bodyPr wrap="square" rtlCol="0">
            <a:spAutoFit/>
          </a:bodyPr>
          <a:lstStyle/>
          <a:p>
            <a:pPr algn="ctr"/>
            <a:r>
              <a:rPr lang="en-US" sz="9600" spc="300" dirty="0">
                <a:solidFill>
                  <a:schemeClr val="tx2"/>
                </a:solidFill>
                <a:latin typeface="Black Jack" pitchFamily="66" charset="0"/>
                <a:ea typeface="Roboto" panose="02000000000000000000" pitchFamily="2" charset="0"/>
              </a:rPr>
              <a:t>Thank </a:t>
            </a:r>
            <a:r>
              <a:rPr lang="en-US" sz="9600" spc="300" dirty="0" err="1">
                <a:solidFill>
                  <a:schemeClr val="tx2"/>
                </a:solidFill>
                <a:latin typeface="Black Jack" pitchFamily="66" charset="0"/>
                <a:ea typeface="Roboto" panose="02000000000000000000" pitchFamily="2" charset="0"/>
              </a:rPr>
              <a:t>You!</a:t>
            </a:r>
            <a:r>
              <a:rPr lang="en-US" sz="9600" spc="300" dirty="0" err="1">
                <a:solidFill>
                  <a:schemeClr val="bg1"/>
                </a:solidFill>
                <a:latin typeface="Black Jack" pitchFamily="66" charset="0"/>
                <a:ea typeface="Roboto" panose="02000000000000000000" pitchFamily="2" charset="0"/>
              </a:rPr>
              <a:t>u</a:t>
            </a:r>
            <a:r>
              <a:rPr lang="en-US" sz="9600" spc="300" dirty="0">
                <a:solidFill>
                  <a:schemeClr val="bg1"/>
                </a:solidFill>
                <a:latin typeface="Black Jack" pitchFamily="66" charset="0"/>
                <a:ea typeface="Roboto" panose="02000000000000000000" pitchFamily="2" charset="0"/>
              </a:rPr>
              <a:t>!</a:t>
            </a:r>
          </a:p>
        </p:txBody>
      </p:sp>
      <p:pic>
        <p:nvPicPr>
          <p:cNvPr id="14" name="Picture 1"/>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200" y1="95063" x2="64862" y2="86450"/>
                        <a14:foregroundMark x1="4969" y1="46183" x2="2396" y2="59034"/>
                        <a14:foregroundMark x1="51597" y1="48074" x2="71029" y2="48214"/>
                      </a14:backgroundRemoval>
                    </a14:imgEffect>
                  </a14:imgLayer>
                </a14:imgProps>
              </a:ext>
              <a:ext uri="{28A0092B-C50C-407E-A947-70E740481C1C}">
                <a14:useLocalDpi xmlns:a14="http://schemas.microsoft.com/office/drawing/2010/main" val="0"/>
              </a:ext>
            </a:extLst>
          </a:blip>
          <a:srcRect/>
          <a:stretch>
            <a:fillRect/>
          </a:stretch>
        </p:blipFill>
        <p:spPr bwMode="auto">
          <a:xfrm>
            <a:off x="6705600" y="626328"/>
            <a:ext cx="4918132" cy="623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7056" y="4357577"/>
            <a:ext cx="1713614" cy="1713614"/>
          </a:xfrm>
          <a:prstGeom prst="rect">
            <a:avLst/>
          </a:prstGeom>
        </p:spPr>
      </p:pic>
    </p:spTree>
    <p:extLst>
      <p:ext uri="{BB962C8B-B14F-4D97-AF65-F5344CB8AC3E}">
        <p14:creationId xmlns:p14="http://schemas.microsoft.com/office/powerpoint/2010/main" val="293981782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1"/>
          </p:nvPr>
        </p:nvSpPr>
        <p:spPr/>
        <p:txBody>
          <a:bodyPr/>
          <a:lstStyle/>
          <a:p>
            <a:r>
              <a:rPr lang="en-US" dirty="0"/>
              <a:t>www.unionstationhs.org</a:t>
            </a:r>
          </a:p>
        </p:txBody>
      </p:sp>
      <p:sp>
        <p:nvSpPr>
          <p:cNvPr id="12" name="Slide Number Placeholder 11"/>
          <p:cNvSpPr>
            <a:spLocks noGrp="1"/>
          </p:cNvSpPr>
          <p:nvPr>
            <p:ph type="sldNum" sz="quarter" idx="12"/>
          </p:nvPr>
        </p:nvSpPr>
        <p:spPr/>
        <p:txBody>
          <a:bodyPr/>
          <a:lstStyle/>
          <a:p>
            <a:fld id="{A2912448-FEEC-49E8-9588-2DF1F90D57C2}" type="slidenum">
              <a:rPr lang="en-US" smtClean="0"/>
              <a:t>2</a:t>
            </a:fld>
            <a:endParaRPr lang="en-US"/>
          </a:p>
        </p:txBody>
      </p:sp>
      <p:sp>
        <p:nvSpPr>
          <p:cNvPr id="35" name="Rectangle 34"/>
          <p:cNvSpPr/>
          <p:nvPr/>
        </p:nvSpPr>
        <p:spPr>
          <a:xfrm>
            <a:off x="1028701" y="2066452"/>
            <a:ext cx="6096000" cy="3933384"/>
          </a:xfrm>
          <a:prstGeom prst="rect">
            <a:avLst/>
          </a:prstGeom>
        </p:spPr>
        <p:txBody>
          <a:bodyPr wrap="square">
            <a:spAutoFit/>
          </a:bodyPr>
          <a:lstStyle/>
          <a:p>
            <a:pPr>
              <a:lnSpc>
                <a:spcPct val="130000"/>
              </a:lnSpc>
            </a:pPr>
            <a:r>
              <a:rPr lang="en-US" sz="3200" b="1" dirty="0">
                <a:solidFill>
                  <a:srgbClr val="F47B20"/>
                </a:solidFill>
                <a:ea typeface="Roboto Condensed Light" panose="02000000000000000000" pitchFamily="2" charset="0"/>
              </a:rPr>
              <a:t>OUR MISSION</a:t>
            </a:r>
          </a:p>
          <a:p>
            <a:pPr>
              <a:lnSpc>
                <a:spcPct val="130000"/>
              </a:lnSpc>
            </a:pPr>
            <a:r>
              <a:rPr lang="en-US" sz="3200" dirty="0">
                <a:solidFill>
                  <a:srgbClr val="F47B20"/>
                </a:solidFill>
                <a:ea typeface="Roboto Condensed Light" panose="02000000000000000000" pitchFamily="2" charset="0"/>
              </a:rPr>
              <a:t>We prevent and end homelessness by focusing on permanent solutions: housing, supportive services, employment, and community engagement.</a:t>
            </a:r>
          </a:p>
        </p:txBody>
      </p:sp>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1858" y="2066452"/>
            <a:ext cx="4887995" cy="4249589"/>
          </a:xfrm>
          <a:prstGeom prst="rect">
            <a:avLst/>
          </a:prstGeom>
        </p:spPr>
      </p:pic>
      <p:sp>
        <p:nvSpPr>
          <p:cNvPr id="59" name="TextBox 58"/>
          <p:cNvSpPr txBox="1"/>
          <p:nvPr/>
        </p:nvSpPr>
        <p:spPr>
          <a:xfrm>
            <a:off x="1028700" y="701748"/>
            <a:ext cx="1087157" cy="261610"/>
          </a:xfrm>
          <a:prstGeom prst="rect">
            <a:avLst/>
          </a:prstGeom>
          <a:solidFill>
            <a:srgbClr val="F47B20"/>
          </a:solidFill>
        </p:spPr>
        <p:txBody>
          <a:bodyPr wrap="none" rtlCol="0">
            <a:spAutoFit/>
          </a:bodyPr>
          <a:lstStyle/>
          <a:p>
            <a:r>
              <a:rPr lang="en-US" sz="1100" b="1" dirty="0">
                <a:solidFill>
                  <a:schemeClr val="bg1"/>
                </a:solidFill>
                <a:latin typeface="Roboto" panose="02000000000000000000" pitchFamily="2" charset="0"/>
                <a:ea typeface="Roboto" panose="02000000000000000000" pitchFamily="2" charset="0"/>
              </a:rPr>
              <a:t>OUR MISSION</a:t>
            </a:r>
          </a:p>
        </p:txBody>
      </p:sp>
      <p:sp>
        <p:nvSpPr>
          <p:cNvPr id="25" name="TextBox 24"/>
          <p:cNvSpPr txBox="1"/>
          <p:nvPr/>
        </p:nvSpPr>
        <p:spPr>
          <a:xfrm>
            <a:off x="919756" y="1103293"/>
            <a:ext cx="7484741" cy="584775"/>
          </a:xfrm>
          <a:prstGeom prst="rect">
            <a:avLst/>
          </a:prstGeom>
          <a:noFill/>
        </p:spPr>
        <p:txBody>
          <a:bodyPr wrap="none" rtlCol="0">
            <a:spAutoFit/>
          </a:bodyPr>
          <a:lstStyle/>
          <a:p>
            <a:r>
              <a:rPr lang="en-US" sz="3200" b="1" dirty="0">
                <a:solidFill>
                  <a:schemeClr val="accent6">
                    <a:lumMod val="50000"/>
                  </a:schemeClr>
                </a:solidFill>
                <a:latin typeface="Roboto" panose="02000000000000000000" pitchFamily="2" charset="0"/>
                <a:ea typeface="Roboto" panose="02000000000000000000" pitchFamily="2" charset="0"/>
              </a:rPr>
              <a:t>UNION STATION HOMELESS SERVICES</a:t>
            </a:r>
          </a:p>
        </p:txBody>
      </p:sp>
    </p:spTree>
    <p:extLst>
      <p:ext uri="{BB962C8B-B14F-4D97-AF65-F5344CB8AC3E}">
        <p14:creationId xmlns:p14="http://schemas.microsoft.com/office/powerpoint/2010/main" val="2039439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265" y="-135119"/>
            <a:ext cx="9770679" cy="7222113"/>
          </a:xfrm>
          <a:prstGeom prst="rect">
            <a:avLst/>
          </a:prstGeom>
        </p:spPr>
      </p:pic>
      <p:sp>
        <p:nvSpPr>
          <p:cNvPr id="7" name="TextBox 6"/>
          <p:cNvSpPr txBox="1"/>
          <p:nvPr/>
        </p:nvSpPr>
        <p:spPr>
          <a:xfrm>
            <a:off x="587266" y="236665"/>
            <a:ext cx="2613134" cy="261610"/>
          </a:xfrm>
          <a:prstGeom prst="rect">
            <a:avLst/>
          </a:prstGeom>
          <a:solidFill>
            <a:schemeClr val="accent3"/>
          </a:solidFill>
        </p:spPr>
        <p:txBody>
          <a:bodyPr wrap="square" rtlCol="0">
            <a:spAutoFit/>
          </a:bodyPr>
          <a:lstStyle/>
          <a:p>
            <a:pPr lvl="1"/>
            <a:r>
              <a:rPr lang="en-US" sz="1100" b="1" dirty="0">
                <a:solidFill>
                  <a:schemeClr val="bg1"/>
                </a:solidFill>
                <a:latin typeface="Roboto" panose="02000000000000000000" pitchFamily="2" charset="0"/>
                <a:ea typeface="Roboto" panose="02000000000000000000" pitchFamily="2" charset="0"/>
              </a:rPr>
              <a:t>SPOTLIGHT ON THE PRESENT </a:t>
            </a:r>
          </a:p>
        </p:txBody>
      </p:sp>
      <p:sp>
        <p:nvSpPr>
          <p:cNvPr id="8" name="TextBox 7"/>
          <p:cNvSpPr txBox="1"/>
          <p:nvPr/>
        </p:nvSpPr>
        <p:spPr>
          <a:xfrm>
            <a:off x="919756" y="611412"/>
            <a:ext cx="6411210" cy="584775"/>
          </a:xfrm>
          <a:prstGeom prst="rect">
            <a:avLst/>
          </a:prstGeom>
          <a:noFill/>
        </p:spPr>
        <p:txBody>
          <a:bodyPr wrap="square" rtlCol="0">
            <a:spAutoFit/>
          </a:bodyPr>
          <a:lstStyle/>
          <a:p>
            <a:r>
              <a:rPr lang="en-US" sz="3200" b="1" dirty="0">
                <a:solidFill>
                  <a:srgbClr val="4D4D4F"/>
                </a:solidFill>
                <a:latin typeface="Roboto" panose="02000000000000000000" pitchFamily="2" charset="0"/>
                <a:ea typeface="Roboto" panose="02000000000000000000" pitchFamily="2" charset="0"/>
              </a:rPr>
              <a:t>UNION STATION TODAY</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2770" y="367470"/>
            <a:ext cx="2870348" cy="1657435"/>
          </a:xfrm>
          <a:prstGeom prst="rect">
            <a:avLst/>
          </a:prstGeom>
        </p:spPr>
      </p:pic>
      <p:cxnSp>
        <p:nvCxnSpPr>
          <p:cNvPr id="3" name="Straight Connector 2"/>
          <p:cNvCxnSpPr/>
          <p:nvPr/>
        </p:nvCxnSpPr>
        <p:spPr>
          <a:xfrm>
            <a:off x="6838950" y="5038725"/>
            <a:ext cx="0" cy="1457325"/>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219700" y="6276975"/>
            <a:ext cx="1657350" cy="369332"/>
          </a:xfrm>
          <a:prstGeom prst="rect">
            <a:avLst/>
          </a:prstGeom>
          <a:noFill/>
        </p:spPr>
        <p:txBody>
          <a:bodyPr wrap="square" rtlCol="0">
            <a:spAutoFit/>
          </a:bodyPr>
          <a:lstStyle/>
          <a:p>
            <a:pPr algn="r"/>
            <a:r>
              <a:rPr lang="en-US" sz="900" b="1" dirty="0">
                <a:solidFill>
                  <a:schemeClr val="accent1"/>
                </a:solidFill>
                <a:latin typeface="Neutra Text" pitchFamily="50" charset="0"/>
              </a:rPr>
              <a:t>OUTREACH:</a:t>
            </a:r>
          </a:p>
          <a:p>
            <a:pPr algn="r"/>
            <a:r>
              <a:rPr lang="en-US" sz="900" dirty="0">
                <a:latin typeface="Neutra Text" pitchFamily="50" charset="0"/>
              </a:rPr>
              <a:t>West Covina Library</a:t>
            </a:r>
          </a:p>
        </p:txBody>
      </p:sp>
    </p:spTree>
    <p:extLst>
      <p:ext uri="{BB962C8B-B14F-4D97-AF65-F5344CB8AC3E}">
        <p14:creationId xmlns:p14="http://schemas.microsoft.com/office/powerpoint/2010/main" val="233936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007080" y="5109097"/>
            <a:ext cx="10177842" cy="1077218"/>
          </a:xfrm>
          <a:prstGeom prst="rect">
            <a:avLst/>
          </a:prstGeom>
          <a:noFill/>
          <a:ln w="9525">
            <a:noFill/>
            <a:miter lim="800000"/>
            <a:headEnd/>
            <a:tailEnd/>
          </a:ln>
        </p:spPr>
        <p:txBody>
          <a:bodyPr wrap="square">
            <a:spAutoFit/>
          </a:bodyPr>
          <a:lstStyle/>
          <a:p>
            <a:r>
              <a:rPr lang="en-US" sz="3200" b="1" dirty="0">
                <a:solidFill>
                  <a:srgbClr val="4D4D4F"/>
                </a:solidFill>
                <a:latin typeface="Calibri" panose="020F0502020204030204" pitchFamily="34" charset="0"/>
              </a:rPr>
              <a:t>Los Angeles has the largest population of</a:t>
            </a:r>
          </a:p>
          <a:p>
            <a:r>
              <a:rPr lang="en-US" sz="3200" b="1" dirty="0">
                <a:solidFill>
                  <a:srgbClr val="4D4D4F"/>
                </a:solidFill>
                <a:latin typeface="Calibri" panose="020F0502020204030204" pitchFamily="34" charset="0"/>
              </a:rPr>
              <a:t>unsheltered people in the USA.</a:t>
            </a:r>
            <a:endParaRPr lang="en-US" b="1" dirty="0">
              <a:solidFill>
                <a:srgbClr val="4D4D4F"/>
              </a:solidFill>
              <a:latin typeface="Calibri" panose="020F0502020204030204" pitchFamily="34" charset="0"/>
            </a:endParaRPr>
          </a:p>
        </p:txBody>
      </p:sp>
      <p:grpSp>
        <p:nvGrpSpPr>
          <p:cNvPr id="2" name="Group 1"/>
          <p:cNvGrpSpPr/>
          <p:nvPr/>
        </p:nvGrpSpPr>
        <p:grpSpPr>
          <a:xfrm>
            <a:off x="1007079" y="2405244"/>
            <a:ext cx="10177842" cy="2442229"/>
            <a:chOff x="921082" y="2405244"/>
            <a:chExt cx="10177842" cy="2442229"/>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3463" y="2405244"/>
              <a:ext cx="4775461" cy="197190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082" y="2405244"/>
              <a:ext cx="4968541" cy="2442229"/>
            </a:xfrm>
            <a:prstGeom prst="rect">
              <a:avLst/>
            </a:prstGeom>
          </p:spPr>
        </p:pic>
      </p:grpSp>
      <p:sp>
        <p:nvSpPr>
          <p:cNvPr id="9" name="TextBox 8"/>
          <p:cNvSpPr txBox="1"/>
          <p:nvPr/>
        </p:nvSpPr>
        <p:spPr>
          <a:xfrm>
            <a:off x="919755" y="1103293"/>
            <a:ext cx="8381899" cy="584775"/>
          </a:xfrm>
          <a:prstGeom prst="rect">
            <a:avLst/>
          </a:prstGeom>
          <a:noFill/>
        </p:spPr>
        <p:txBody>
          <a:bodyPr wrap="square" rtlCol="0">
            <a:spAutoFit/>
          </a:bodyPr>
          <a:lstStyle/>
          <a:p>
            <a:r>
              <a:rPr lang="en-US" sz="3200" b="1" dirty="0">
                <a:solidFill>
                  <a:schemeClr val="accent6">
                    <a:lumMod val="50000"/>
                  </a:schemeClr>
                </a:solidFill>
                <a:latin typeface="Roboto" panose="02000000000000000000" pitchFamily="2" charset="0"/>
                <a:ea typeface="Roboto" panose="02000000000000000000" pitchFamily="2" charset="0"/>
              </a:rPr>
              <a:t>UNDERSTANDING HOMELESSNESS</a:t>
            </a:r>
          </a:p>
        </p:txBody>
      </p:sp>
      <p:sp>
        <p:nvSpPr>
          <p:cNvPr id="10" name="TextBox 9"/>
          <p:cNvSpPr txBox="1"/>
          <p:nvPr/>
        </p:nvSpPr>
        <p:spPr>
          <a:xfrm>
            <a:off x="1028700" y="701747"/>
            <a:ext cx="2613134" cy="261610"/>
          </a:xfrm>
          <a:prstGeom prst="rect">
            <a:avLst/>
          </a:prstGeom>
          <a:solidFill>
            <a:schemeClr val="accent3"/>
          </a:solidFill>
        </p:spPr>
        <p:txBody>
          <a:bodyPr wrap="square" rtlCol="0">
            <a:spAutoFit/>
          </a:bodyPr>
          <a:lstStyle/>
          <a:p>
            <a:pPr lvl="1"/>
            <a:r>
              <a:rPr lang="en-US" sz="1100" b="1" dirty="0">
                <a:solidFill>
                  <a:schemeClr val="bg1"/>
                </a:solidFill>
                <a:latin typeface="Roboto" panose="02000000000000000000" pitchFamily="2" charset="0"/>
                <a:ea typeface="Roboto" panose="02000000000000000000" pitchFamily="2" charset="0"/>
              </a:rPr>
              <a:t>SPOTLIGHT ON THE PRESENT </a:t>
            </a:r>
          </a:p>
        </p:txBody>
      </p:sp>
    </p:spTree>
    <p:extLst>
      <p:ext uri="{BB962C8B-B14F-4D97-AF65-F5344CB8AC3E}">
        <p14:creationId xmlns:p14="http://schemas.microsoft.com/office/powerpoint/2010/main" val="181850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6520" y="963357"/>
            <a:ext cx="3236970" cy="1134452"/>
          </a:xfrm>
          <a:prstGeom prst="rect">
            <a:avLst/>
          </a:prstGeom>
        </p:spPr>
      </p:pic>
      <p:sp>
        <p:nvSpPr>
          <p:cNvPr id="11" name="Footer Placeholder 10"/>
          <p:cNvSpPr>
            <a:spLocks noGrp="1"/>
          </p:cNvSpPr>
          <p:nvPr>
            <p:ph type="ftr" sz="quarter" idx="11"/>
          </p:nvPr>
        </p:nvSpPr>
        <p:spPr/>
        <p:txBody>
          <a:bodyPr/>
          <a:lstStyle/>
          <a:p>
            <a:r>
              <a:rPr lang="en-US" dirty="0"/>
              <a:t>www.unionstationhs.org</a:t>
            </a:r>
          </a:p>
        </p:txBody>
      </p:sp>
      <p:sp>
        <p:nvSpPr>
          <p:cNvPr id="12" name="Slide Number Placeholder 11"/>
          <p:cNvSpPr>
            <a:spLocks noGrp="1"/>
          </p:cNvSpPr>
          <p:nvPr>
            <p:ph type="sldNum" sz="quarter" idx="12"/>
          </p:nvPr>
        </p:nvSpPr>
        <p:spPr/>
        <p:txBody>
          <a:bodyPr/>
          <a:lstStyle/>
          <a:p>
            <a:fld id="{A2912448-FEEC-49E8-9588-2DF1F90D57C2}" type="slidenum">
              <a:rPr lang="en-US" smtClean="0"/>
              <a:t>5</a:t>
            </a:fld>
            <a:endParaRPr lang="en-US"/>
          </a:p>
        </p:txBody>
      </p:sp>
      <p:sp>
        <p:nvSpPr>
          <p:cNvPr id="40" name="TextBox 39"/>
          <p:cNvSpPr txBox="1"/>
          <p:nvPr/>
        </p:nvSpPr>
        <p:spPr>
          <a:xfrm>
            <a:off x="1028700" y="701747"/>
            <a:ext cx="2613134" cy="261610"/>
          </a:xfrm>
          <a:prstGeom prst="rect">
            <a:avLst/>
          </a:prstGeom>
          <a:solidFill>
            <a:schemeClr val="accent3"/>
          </a:solidFill>
        </p:spPr>
        <p:txBody>
          <a:bodyPr wrap="square" rtlCol="0">
            <a:spAutoFit/>
          </a:bodyPr>
          <a:lstStyle/>
          <a:p>
            <a:pPr lvl="1"/>
            <a:r>
              <a:rPr lang="en-US" sz="1100" b="1" dirty="0">
                <a:solidFill>
                  <a:schemeClr val="bg1"/>
                </a:solidFill>
                <a:latin typeface="Roboto" panose="02000000000000000000" pitchFamily="2" charset="0"/>
                <a:ea typeface="Roboto" panose="02000000000000000000" pitchFamily="2" charset="0"/>
              </a:rPr>
              <a:t>SPOTLIGHT ON THE PRESENT </a:t>
            </a:r>
          </a:p>
        </p:txBody>
      </p:sp>
      <p:sp>
        <p:nvSpPr>
          <p:cNvPr id="42" name="Rectangle 41"/>
          <p:cNvSpPr/>
          <p:nvPr/>
        </p:nvSpPr>
        <p:spPr>
          <a:xfrm>
            <a:off x="922370" y="2316502"/>
            <a:ext cx="6713996" cy="892552"/>
          </a:xfrm>
          <a:prstGeom prst="rect">
            <a:avLst/>
          </a:prstGeom>
        </p:spPr>
        <p:txBody>
          <a:bodyPr wrap="square">
            <a:spAutoFit/>
          </a:bodyPr>
          <a:lstStyle/>
          <a:p>
            <a:pPr>
              <a:lnSpc>
                <a:spcPct val="130000"/>
              </a:lnSpc>
            </a:pPr>
            <a:r>
              <a:rPr lang="en-US" sz="2000" b="1" dirty="0">
                <a:solidFill>
                  <a:schemeClr val="accent6">
                    <a:lumMod val="50000"/>
                  </a:schemeClr>
                </a:solidFill>
                <a:ea typeface="Roboto" panose="02000000000000000000" pitchFamily="2" charset="0"/>
              </a:rPr>
              <a:t>Alhambra had 89 people experiencing homelessness in an alarming upward trend.</a:t>
            </a:r>
          </a:p>
        </p:txBody>
      </p:sp>
      <p:sp>
        <p:nvSpPr>
          <p:cNvPr id="48" name="Rectangle 47"/>
          <p:cNvSpPr/>
          <p:nvPr/>
        </p:nvSpPr>
        <p:spPr>
          <a:xfrm>
            <a:off x="919755" y="1836199"/>
            <a:ext cx="8008593" cy="523220"/>
          </a:xfrm>
          <a:prstGeom prst="rect">
            <a:avLst/>
          </a:prstGeom>
        </p:spPr>
        <p:txBody>
          <a:bodyPr wrap="square">
            <a:spAutoFit/>
          </a:bodyPr>
          <a:lstStyle/>
          <a:p>
            <a:r>
              <a:rPr lang="en-US" sz="2800" b="1" dirty="0">
                <a:solidFill>
                  <a:schemeClr val="accent3"/>
                </a:solidFill>
              </a:rPr>
              <a:t>IN 2017…</a:t>
            </a:r>
          </a:p>
        </p:txBody>
      </p:sp>
      <p:grpSp>
        <p:nvGrpSpPr>
          <p:cNvPr id="8" name="Group 7"/>
          <p:cNvGrpSpPr/>
          <p:nvPr/>
        </p:nvGrpSpPr>
        <p:grpSpPr>
          <a:xfrm>
            <a:off x="9061305" y="3593306"/>
            <a:ext cx="2832728" cy="2705866"/>
            <a:chOff x="8161111" y="3058874"/>
            <a:chExt cx="2832728" cy="2705866"/>
          </a:xfrm>
        </p:grpSpPr>
        <p:grpSp>
          <p:nvGrpSpPr>
            <p:cNvPr id="6" name="Group 5"/>
            <p:cNvGrpSpPr/>
            <p:nvPr/>
          </p:nvGrpSpPr>
          <p:grpSpPr>
            <a:xfrm>
              <a:off x="8777527" y="3058874"/>
              <a:ext cx="1599897" cy="1599897"/>
              <a:chOff x="8810299" y="2392107"/>
              <a:chExt cx="1599897" cy="1599897"/>
            </a:xfrm>
          </p:grpSpPr>
          <p:sp>
            <p:nvSpPr>
              <p:cNvPr id="41" name="Oval 40"/>
              <p:cNvSpPr/>
              <p:nvPr/>
            </p:nvSpPr>
            <p:spPr>
              <a:xfrm>
                <a:off x="8810299" y="2392107"/>
                <a:ext cx="1599897" cy="15998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2" name="TextBox 1"/>
              <p:cNvSpPr txBox="1"/>
              <p:nvPr/>
            </p:nvSpPr>
            <p:spPr>
              <a:xfrm>
                <a:off x="8843069" y="2672359"/>
                <a:ext cx="1534355"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89</a:t>
                </a:r>
              </a:p>
            </p:txBody>
          </p:sp>
        </p:grpSp>
        <p:sp>
          <p:nvSpPr>
            <p:cNvPr id="49" name="Rectangle 48"/>
            <p:cNvSpPr/>
            <p:nvPr/>
          </p:nvSpPr>
          <p:spPr>
            <a:xfrm>
              <a:off x="8161111" y="4810633"/>
              <a:ext cx="2832728" cy="954107"/>
            </a:xfrm>
            <a:prstGeom prst="rect">
              <a:avLst/>
            </a:prstGeom>
          </p:spPr>
          <p:txBody>
            <a:bodyPr wrap="square">
              <a:spAutoFit/>
            </a:bodyPr>
            <a:lstStyle/>
            <a:p>
              <a:pPr algn="ctr"/>
              <a:r>
                <a:rPr lang="en-US" sz="2800" b="1" dirty="0">
                  <a:solidFill>
                    <a:srgbClr val="4D4D4F"/>
                  </a:solidFill>
                </a:rPr>
                <a:t>2017</a:t>
              </a:r>
            </a:p>
            <a:p>
              <a:pPr algn="ctr"/>
              <a:r>
                <a:rPr lang="en-US" sz="2800" b="1" dirty="0">
                  <a:solidFill>
                    <a:srgbClr val="4D4D4F"/>
                  </a:solidFill>
                </a:rPr>
                <a:t>Homeless Count</a:t>
              </a:r>
            </a:p>
          </p:txBody>
        </p:sp>
      </p:gr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6102" b="6090"/>
          <a:stretch/>
        </p:blipFill>
        <p:spPr>
          <a:xfrm>
            <a:off x="311266" y="3375197"/>
            <a:ext cx="8617082" cy="2867648"/>
          </a:xfrm>
          <a:prstGeom prst="rect">
            <a:avLst/>
          </a:prstGeom>
        </p:spPr>
      </p:pic>
      <p:sp>
        <p:nvSpPr>
          <p:cNvPr id="50" name="TextBox 49"/>
          <p:cNvSpPr txBox="1"/>
          <p:nvPr/>
        </p:nvSpPr>
        <p:spPr>
          <a:xfrm>
            <a:off x="919755" y="1103293"/>
            <a:ext cx="8381899" cy="584775"/>
          </a:xfrm>
          <a:prstGeom prst="rect">
            <a:avLst/>
          </a:prstGeom>
          <a:noFill/>
        </p:spPr>
        <p:txBody>
          <a:bodyPr wrap="square" rtlCol="0">
            <a:spAutoFit/>
          </a:bodyPr>
          <a:lstStyle/>
          <a:p>
            <a:r>
              <a:rPr lang="en-US" sz="3200" b="1" dirty="0">
                <a:solidFill>
                  <a:schemeClr val="accent6">
                    <a:lumMod val="50000"/>
                  </a:schemeClr>
                </a:solidFill>
                <a:latin typeface="Roboto" panose="02000000000000000000" pitchFamily="2" charset="0"/>
                <a:ea typeface="Roboto" panose="02000000000000000000" pitchFamily="2" charset="0"/>
              </a:rPr>
              <a:t>CITY PARTNERSHIPS: ALHAMBRA</a:t>
            </a:r>
          </a:p>
        </p:txBody>
      </p:sp>
    </p:spTree>
    <p:extLst>
      <p:ext uri="{BB962C8B-B14F-4D97-AF65-F5344CB8AC3E}">
        <p14:creationId xmlns:p14="http://schemas.microsoft.com/office/powerpoint/2010/main" val="34427064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www.unionstationhs.org</a:t>
            </a:r>
            <a:endParaRPr lang="en-US" dirty="0"/>
          </a:p>
        </p:txBody>
      </p:sp>
      <p:sp>
        <p:nvSpPr>
          <p:cNvPr id="3" name="Slide Number Placeholder 2"/>
          <p:cNvSpPr>
            <a:spLocks noGrp="1"/>
          </p:cNvSpPr>
          <p:nvPr>
            <p:ph type="sldNum" sz="quarter" idx="12"/>
          </p:nvPr>
        </p:nvSpPr>
        <p:spPr/>
        <p:txBody>
          <a:bodyPr/>
          <a:lstStyle/>
          <a:p>
            <a:fld id="{A2912448-FEEC-49E8-9588-2DF1F90D57C2}" type="slidenum">
              <a:rPr lang="en-US" smtClean="0"/>
              <a:t>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6520" y="963357"/>
            <a:ext cx="3236970" cy="1134452"/>
          </a:xfrm>
          <a:prstGeom prst="rect">
            <a:avLst/>
          </a:prstGeom>
        </p:spPr>
      </p:pic>
      <p:sp>
        <p:nvSpPr>
          <p:cNvPr id="7" name="TextBox 6"/>
          <p:cNvSpPr txBox="1"/>
          <p:nvPr/>
        </p:nvSpPr>
        <p:spPr>
          <a:xfrm>
            <a:off x="1028700" y="701747"/>
            <a:ext cx="2613134" cy="261610"/>
          </a:xfrm>
          <a:prstGeom prst="rect">
            <a:avLst/>
          </a:prstGeom>
          <a:solidFill>
            <a:schemeClr val="accent3"/>
          </a:solidFill>
        </p:spPr>
        <p:txBody>
          <a:bodyPr wrap="square" rtlCol="0">
            <a:spAutoFit/>
          </a:bodyPr>
          <a:lstStyle/>
          <a:p>
            <a:pPr lvl="1"/>
            <a:r>
              <a:rPr lang="en-US" sz="1100" b="1" dirty="0">
                <a:solidFill>
                  <a:schemeClr val="bg1"/>
                </a:solidFill>
                <a:latin typeface="Roboto" panose="02000000000000000000" pitchFamily="2" charset="0"/>
                <a:ea typeface="Roboto" panose="02000000000000000000" pitchFamily="2" charset="0"/>
              </a:rPr>
              <a:t>SPOTLIGHT ON THE PRESENT </a:t>
            </a:r>
          </a:p>
        </p:txBody>
      </p:sp>
      <p:sp>
        <p:nvSpPr>
          <p:cNvPr id="8" name="Rectangle 7"/>
          <p:cNvSpPr/>
          <p:nvPr/>
        </p:nvSpPr>
        <p:spPr>
          <a:xfrm>
            <a:off x="943636" y="2316502"/>
            <a:ext cx="6713996" cy="892552"/>
          </a:xfrm>
          <a:prstGeom prst="rect">
            <a:avLst/>
          </a:prstGeom>
        </p:spPr>
        <p:txBody>
          <a:bodyPr wrap="square">
            <a:spAutoFit/>
          </a:bodyPr>
          <a:lstStyle/>
          <a:p>
            <a:pPr>
              <a:lnSpc>
                <a:spcPct val="130000"/>
              </a:lnSpc>
            </a:pPr>
            <a:r>
              <a:rPr lang="en-US" sz="2000" b="1" dirty="0">
                <a:solidFill>
                  <a:srgbClr val="FF0000"/>
                </a:solidFill>
                <a:ea typeface="Roboto" panose="02000000000000000000" pitchFamily="2" charset="0"/>
              </a:rPr>
              <a:t>Alhambra saw a 41.6% reduction in the number of people experiencing homelessness!</a:t>
            </a:r>
          </a:p>
        </p:txBody>
      </p:sp>
      <p:sp>
        <p:nvSpPr>
          <p:cNvPr id="9" name="Rectangle 8"/>
          <p:cNvSpPr/>
          <p:nvPr/>
        </p:nvSpPr>
        <p:spPr>
          <a:xfrm>
            <a:off x="919755" y="1836199"/>
            <a:ext cx="8008593" cy="523220"/>
          </a:xfrm>
          <a:prstGeom prst="rect">
            <a:avLst/>
          </a:prstGeom>
        </p:spPr>
        <p:txBody>
          <a:bodyPr wrap="square">
            <a:spAutoFit/>
          </a:bodyPr>
          <a:lstStyle/>
          <a:p>
            <a:r>
              <a:rPr lang="en-US" sz="2800" b="1" dirty="0">
                <a:solidFill>
                  <a:schemeClr val="accent3"/>
                </a:solidFill>
              </a:rPr>
              <a:t>IN 2018…</a:t>
            </a:r>
          </a:p>
        </p:txBody>
      </p:sp>
      <p:grpSp>
        <p:nvGrpSpPr>
          <p:cNvPr id="10" name="Group 9"/>
          <p:cNvGrpSpPr/>
          <p:nvPr/>
        </p:nvGrpSpPr>
        <p:grpSpPr>
          <a:xfrm>
            <a:off x="9061305" y="3593306"/>
            <a:ext cx="2832728" cy="2705866"/>
            <a:chOff x="8161111" y="3058874"/>
            <a:chExt cx="2832728" cy="2705866"/>
          </a:xfrm>
        </p:grpSpPr>
        <p:grpSp>
          <p:nvGrpSpPr>
            <p:cNvPr id="11" name="Group 10"/>
            <p:cNvGrpSpPr/>
            <p:nvPr/>
          </p:nvGrpSpPr>
          <p:grpSpPr>
            <a:xfrm>
              <a:off x="8777527" y="3058874"/>
              <a:ext cx="1599897" cy="1599897"/>
              <a:chOff x="8810299" y="2392107"/>
              <a:chExt cx="1599897" cy="1599897"/>
            </a:xfrm>
          </p:grpSpPr>
          <p:sp>
            <p:nvSpPr>
              <p:cNvPr id="13" name="Oval 12"/>
              <p:cNvSpPr/>
              <p:nvPr/>
            </p:nvSpPr>
            <p:spPr>
              <a:xfrm>
                <a:off x="8810299" y="2392107"/>
                <a:ext cx="1599897" cy="159989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4" name="TextBox 13"/>
              <p:cNvSpPr txBox="1"/>
              <p:nvPr/>
            </p:nvSpPr>
            <p:spPr>
              <a:xfrm>
                <a:off x="8843069" y="2672359"/>
                <a:ext cx="1534355"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52</a:t>
                </a:r>
              </a:p>
            </p:txBody>
          </p:sp>
        </p:grpSp>
        <p:sp>
          <p:nvSpPr>
            <p:cNvPr id="12" name="Rectangle 11"/>
            <p:cNvSpPr/>
            <p:nvPr/>
          </p:nvSpPr>
          <p:spPr>
            <a:xfrm>
              <a:off x="8161111" y="4810633"/>
              <a:ext cx="2832728" cy="954107"/>
            </a:xfrm>
            <a:prstGeom prst="rect">
              <a:avLst/>
            </a:prstGeom>
          </p:spPr>
          <p:txBody>
            <a:bodyPr wrap="square">
              <a:spAutoFit/>
            </a:bodyPr>
            <a:lstStyle/>
            <a:p>
              <a:pPr algn="ctr"/>
              <a:r>
                <a:rPr lang="en-US" sz="2800" b="1" dirty="0">
                  <a:solidFill>
                    <a:srgbClr val="4D4D4F"/>
                  </a:solidFill>
                </a:rPr>
                <a:t>2018</a:t>
              </a:r>
            </a:p>
            <a:p>
              <a:pPr algn="ctr"/>
              <a:r>
                <a:rPr lang="en-US" sz="2800" b="1" dirty="0">
                  <a:solidFill>
                    <a:srgbClr val="4D4D4F"/>
                  </a:solidFill>
                </a:rPr>
                <a:t>Homeless Count</a:t>
              </a:r>
            </a:p>
          </p:txBody>
        </p:sp>
      </p:grpSp>
      <p:sp>
        <p:nvSpPr>
          <p:cNvPr id="15" name="TextBox 14"/>
          <p:cNvSpPr txBox="1"/>
          <p:nvPr/>
        </p:nvSpPr>
        <p:spPr>
          <a:xfrm>
            <a:off x="10819089" y="2948012"/>
            <a:ext cx="901262" cy="2215991"/>
          </a:xfrm>
          <a:prstGeom prst="rect">
            <a:avLst/>
          </a:prstGeom>
          <a:noFill/>
        </p:spPr>
        <p:txBody>
          <a:bodyPr wrap="square" rtlCol="0">
            <a:spAutoFit/>
          </a:bodyPr>
          <a:lstStyle/>
          <a:p>
            <a:r>
              <a:rPr lang="en-US" sz="13800" dirty="0">
                <a:solidFill>
                  <a:srgbClr val="4D4D4F"/>
                </a:solidFill>
                <a:latin typeface="Ad Lib ICG" panose="00000400000000000000" pitchFamily="2" charset="0"/>
                <a:ea typeface="Adobe Fan Heiti Std B" pitchFamily="34" charset="-128"/>
              </a:rPr>
              <a:t>!</a:t>
            </a:r>
          </a:p>
        </p:txBody>
      </p:sp>
      <p:sp>
        <p:nvSpPr>
          <p:cNvPr id="17" name="TextBox 16"/>
          <p:cNvSpPr txBox="1"/>
          <p:nvPr/>
        </p:nvSpPr>
        <p:spPr>
          <a:xfrm>
            <a:off x="919755" y="1103293"/>
            <a:ext cx="8381899" cy="584775"/>
          </a:xfrm>
          <a:prstGeom prst="rect">
            <a:avLst/>
          </a:prstGeom>
          <a:noFill/>
        </p:spPr>
        <p:txBody>
          <a:bodyPr wrap="square" rtlCol="0">
            <a:spAutoFit/>
          </a:bodyPr>
          <a:lstStyle/>
          <a:p>
            <a:r>
              <a:rPr lang="en-US" sz="3200" b="1" dirty="0">
                <a:solidFill>
                  <a:schemeClr val="accent6">
                    <a:lumMod val="50000"/>
                  </a:schemeClr>
                </a:solidFill>
                <a:latin typeface="Roboto" panose="02000000000000000000" pitchFamily="2" charset="0"/>
                <a:ea typeface="Roboto" panose="02000000000000000000" pitchFamily="2" charset="0"/>
              </a:rPr>
              <a:t>CITY PARTNERSHIPS: ALHAMBRA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9646" y="3024014"/>
            <a:ext cx="5097929" cy="3241248"/>
          </a:xfrm>
          <a:prstGeom prst="rect">
            <a:avLst/>
          </a:prstGeom>
        </p:spPr>
      </p:pic>
    </p:spTree>
    <p:extLst>
      <p:ext uri="{BB962C8B-B14F-4D97-AF65-F5344CB8AC3E}">
        <p14:creationId xmlns:p14="http://schemas.microsoft.com/office/powerpoint/2010/main" val="74654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www.unionstationhs.org</a:t>
            </a:r>
            <a:endParaRPr lang="en-US" dirty="0"/>
          </a:p>
        </p:txBody>
      </p:sp>
      <p:sp>
        <p:nvSpPr>
          <p:cNvPr id="3" name="Slide Number Placeholder 2"/>
          <p:cNvSpPr>
            <a:spLocks noGrp="1"/>
          </p:cNvSpPr>
          <p:nvPr>
            <p:ph type="sldNum" sz="quarter" idx="12"/>
          </p:nvPr>
        </p:nvSpPr>
        <p:spPr/>
        <p:txBody>
          <a:bodyPr/>
          <a:lstStyle/>
          <a:p>
            <a:fld id="{A2912448-FEEC-49E8-9588-2DF1F90D57C2}" type="slidenum">
              <a:rPr lang="en-US" smtClean="0"/>
              <a:t>7</a:t>
            </a:fld>
            <a:endParaRPr lang="en-US"/>
          </a:p>
        </p:txBody>
      </p:sp>
      <p:sp>
        <p:nvSpPr>
          <p:cNvPr id="8" name="TextBox 7"/>
          <p:cNvSpPr txBox="1"/>
          <p:nvPr/>
        </p:nvSpPr>
        <p:spPr>
          <a:xfrm>
            <a:off x="919755" y="1103293"/>
            <a:ext cx="8381899" cy="584775"/>
          </a:xfrm>
          <a:prstGeom prst="rect">
            <a:avLst/>
          </a:prstGeom>
          <a:noFill/>
        </p:spPr>
        <p:txBody>
          <a:bodyPr wrap="square" rtlCol="0">
            <a:spAutoFit/>
          </a:bodyPr>
          <a:lstStyle/>
          <a:p>
            <a:r>
              <a:rPr lang="en-US" sz="3200" b="1" dirty="0">
                <a:solidFill>
                  <a:schemeClr val="accent6">
                    <a:lumMod val="50000"/>
                  </a:schemeClr>
                </a:solidFill>
                <a:latin typeface="Roboto" panose="02000000000000000000" pitchFamily="2" charset="0"/>
                <a:ea typeface="Roboto" panose="02000000000000000000" pitchFamily="2" charset="0"/>
              </a:rPr>
              <a:t>CITY PARTNERSHIPS: ALHAMBRA</a:t>
            </a:r>
          </a:p>
        </p:txBody>
      </p:sp>
      <p:sp>
        <p:nvSpPr>
          <p:cNvPr id="10" name="Rectangle 9"/>
          <p:cNvSpPr/>
          <p:nvPr/>
        </p:nvSpPr>
        <p:spPr>
          <a:xfrm>
            <a:off x="2091704" y="2192585"/>
            <a:ext cx="8008593" cy="3046988"/>
          </a:xfrm>
          <a:prstGeom prst="rect">
            <a:avLst/>
          </a:prstGeom>
        </p:spPr>
        <p:txBody>
          <a:bodyPr wrap="square">
            <a:spAutoFit/>
          </a:bodyPr>
          <a:lstStyle/>
          <a:p>
            <a:pPr algn="ctr"/>
            <a:r>
              <a:rPr lang="en-US" sz="9600" b="1" dirty="0">
                <a:solidFill>
                  <a:schemeClr val="accent3"/>
                </a:solidFill>
                <a:latin typeface="Roboto" panose="02000000000000000000" pitchFamily="2" charset="0"/>
                <a:ea typeface="Roboto" panose="02000000000000000000" pitchFamily="2" charset="0"/>
              </a:rPr>
              <a:t>WHAT </a:t>
            </a:r>
          </a:p>
          <a:p>
            <a:pPr algn="ctr"/>
            <a:r>
              <a:rPr lang="en-US" sz="9600" b="1" dirty="0">
                <a:solidFill>
                  <a:schemeClr val="accent3"/>
                </a:solidFill>
                <a:latin typeface="Roboto" panose="02000000000000000000" pitchFamily="2" charset="0"/>
                <a:ea typeface="Roboto" panose="02000000000000000000" pitchFamily="2" charset="0"/>
              </a:rPr>
              <a:t>CHANGED?</a:t>
            </a:r>
          </a:p>
        </p:txBody>
      </p:sp>
      <p:sp>
        <p:nvSpPr>
          <p:cNvPr id="11" name="TextBox 10"/>
          <p:cNvSpPr txBox="1"/>
          <p:nvPr/>
        </p:nvSpPr>
        <p:spPr>
          <a:xfrm>
            <a:off x="1028700" y="701747"/>
            <a:ext cx="2613134" cy="261610"/>
          </a:xfrm>
          <a:prstGeom prst="rect">
            <a:avLst/>
          </a:prstGeom>
          <a:solidFill>
            <a:schemeClr val="accent3"/>
          </a:solidFill>
        </p:spPr>
        <p:txBody>
          <a:bodyPr wrap="square" rtlCol="0">
            <a:spAutoFit/>
          </a:bodyPr>
          <a:lstStyle/>
          <a:p>
            <a:pPr lvl="1"/>
            <a:r>
              <a:rPr lang="en-US" sz="1100" b="1" dirty="0">
                <a:solidFill>
                  <a:schemeClr val="bg1"/>
                </a:solidFill>
                <a:latin typeface="Roboto" panose="02000000000000000000" pitchFamily="2" charset="0"/>
                <a:ea typeface="Roboto" panose="02000000000000000000" pitchFamily="2" charset="0"/>
              </a:rPr>
              <a:t>SPOTLIGHT ON THE PRESENT </a:t>
            </a:r>
          </a:p>
        </p:txBody>
      </p:sp>
    </p:spTree>
    <p:extLst>
      <p:ext uri="{BB962C8B-B14F-4D97-AF65-F5344CB8AC3E}">
        <p14:creationId xmlns:p14="http://schemas.microsoft.com/office/powerpoint/2010/main" val="3694055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1"/>
          </p:nvPr>
        </p:nvSpPr>
        <p:spPr/>
        <p:txBody>
          <a:bodyPr/>
          <a:lstStyle/>
          <a:p>
            <a:r>
              <a:rPr lang="en-US" dirty="0"/>
              <a:t>www.unionstationhs.org</a:t>
            </a:r>
          </a:p>
        </p:txBody>
      </p:sp>
      <p:sp>
        <p:nvSpPr>
          <p:cNvPr id="12" name="Slide Number Placeholder 11"/>
          <p:cNvSpPr>
            <a:spLocks noGrp="1"/>
          </p:cNvSpPr>
          <p:nvPr>
            <p:ph type="sldNum" sz="quarter" idx="12"/>
          </p:nvPr>
        </p:nvSpPr>
        <p:spPr/>
        <p:txBody>
          <a:bodyPr/>
          <a:lstStyle/>
          <a:p>
            <a:fld id="{A2912448-FEEC-49E8-9588-2DF1F90D57C2}" type="slidenum">
              <a:rPr lang="en-US" smtClean="0"/>
              <a:t>8</a:t>
            </a:fld>
            <a:endParaRPr lang="en-US"/>
          </a:p>
        </p:txBody>
      </p:sp>
      <p:grpSp>
        <p:nvGrpSpPr>
          <p:cNvPr id="6" name="Group 5"/>
          <p:cNvGrpSpPr/>
          <p:nvPr/>
        </p:nvGrpSpPr>
        <p:grpSpPr>
          <a:xfrm>
            <a:off x="9501871" y="1133229"/>
            <a:ext cx="2587348" cy="4842251"/>
            <a:chOff x="8590147" y="780785"/>
            <a:chExt cx="2722457" cy="5095108"/>
          </a:xfrm>
        </p:grpSpPr>
        <p:sp>
          <p:nvSpPr>
            <p:cNvPr id="17" name="Oval 16"/>
            <p:cNvSpPr/>
            <p:nvPr/>
          </p:nvSpPr>
          <p:spPr>
            <a:xfrm>
              <a:off x="8590147" y="2380679"/>
              <a:ext cx="470559" cy="47055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8644685" y="780785"/>
              <a:ext cx="2667919" cy="5095108"/>
              <a:chOff x="8644685" y="780785"/>
              <a:chExt cx="2667919" cy="5095108"/>
            </a:xfrm>
          </p:grpSpPr>
          <p:sp>
            <p:nvSpPr>
              <p:cNvPr id="15" name="Oval 14"/>
              <p:cNvSpPr/>
              <p:nvPr/>
            </p:nvSpPr>
            <p:spPr>
              <a:xfrm>
                <a:off x="9350660" y="3692803"/>
                <a:ext cx="475994" cy="475995"/>
              </a:xfrm>
              <a:prstGeom prst="ellipse">
                <a:avLst/>
              </a:prstGeom>
              <a:solidFill>
                <a:srgbClr val="4D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9218320" y="1234272"/>
                <a:ext cx="1599897" cy="15998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8872481" y="2706533"/>
                <a:ext cx="941116" cy="9411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8931060" y="1252393"/>
                <a:ext cx="420778" cy="42077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9807614" y="3177092"/>
                <a:ext cx="664767" cy="664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9857660" y="4299087"/>
                <a:ext cx="564671" cy="5646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8644685" y="2097790"/>
                <a:ext cx="227797" cy="2277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9820891" y="3875263"/>
                <a:ext cx="414091" cy="414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9754619" y="780785"/>
                <a:ext cx="377464" cy="377464"/>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10260578" y="988773"/>
                <a:ext cx="227797" cy="2277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10328488" y="2686085"/>
                <a:ext cx="716769" cy="7167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9403078" y="4470231"/>
                <a:ext cx="391559" cy="39155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9590514" y="4197866"/>
                <a:ext cx="272362" cy="2723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10295833" y="3764069"/>
                <a:ext cx="331837" cy="3318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10842045" y="2235976"/>
                <a:ext cx="470559" cy="4705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9378281" y="1024596"/>
                <a:ext cx="227797" cy="2277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8935010" y="2147814"/>
                <a:ext cx="274245" cy="274245"/>
              </a:xfrm>
              <a:prstGeom prst="ellipse">
                <a:avLst/>
              </a:prstGeom>
              <a:solidFill>
                <a:srgbClr val="4D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8740295" y="1680347"/>
                <a:ext cx="331837" cy="3318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rot="11700000">
                <a:off x="10856134" y="1517260"/>
                <a:ext cx="227797" cy="2277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rot="11700000">
                <a:off x="10676129" y="1139962"/>
                <a:ext cx="331837" cy="3318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rot="11700000">
                <a:off x="10879335" y="1842562"/>
                <a:ext cx="331837" cy="331837"/>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rot="11700000">
                <a:off x="10296685" y="4139186"/>
                <a:ext cx="155586" cy="141441"/>
              </a:xfrm>
              <a:prstGeom prst="ellipse">
                <a:avLst/>
              </a:prstGeom>
              <a:solidFill>
                <a:srgbClr val="4D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rot="11700000">
                <a:off x="9948122" y="2879320"/>
                <a:ext cx="227797" cy="2277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9535653" y="5066165"/>
                <a:ext cx="808952" cy="809728"/>
                <a:chOff x="5620933" y="4875931"/>
                <a:chExt cx="1091400" cy="1092447"/>
              </a:xfrm>
            </p:grpSpPr>
            <p:sp>
              <p:nvSpPr>
                <p:cNvPr id="44" name="Freeform 43"/>
                <p:cNvSpPr>
                  <a:spLocks/>
                </p:cNvSpPr>
                <p:nvPr/>
              </p:nvSpPr>
              <p:spPr bwMode="auto">
                <a:xfrm>
                  <a:off x="5620933" y="4875931"/>
                  <a:ext cx="1091400" cy="1001409"/>
                </a:xfrm>
                <a:custGeom>
                  <a:avLst/>
                  <a:gdLst>
                    <a:gd name="T0" fmla="*/ 7 w 642"/>
                    <a:gd name="T1" fmla="*/ 0 h 589"/>
                    <a:gd name="T2" fmla="*/ 627 w 642"/>
                    <a:gd name="T3" fmla="*/ 0 h 589"/>
                    <a:gd name="T4" fmla="*/ 627 w 642"/>
                    <a:gd name="T5" fmla="*/ 51 h 589"/>
                    <a:gd name="T6" fmla="*/ 642 w 642"/>
                    <a:gd name="T7" fmla="*/ 82 h 589"/>
                    <a:gd name="T8" fmla="*/ 612 w 642"/>
                    <a:gd name="T9" fmla="*/ 129 h 589"/>
                    <a:gd name="T10" fmla="*/ 637 w 642"/>
                    <a:gd name="T11" fmla="*/ 171 h 589"/>
                    <a:gd name="T12" fmla="*/ 612 w 642"/>
                    <a:gd name="T13" fmla="*/ 225 h 589"/>
                    <a:gd name="T14" fmla="*/ 635 w 642"/>
                    <a:gd name="T15" fmla="*/ 261 h 589"/>
                    <a:gd name="T16" fmla="*/ 612 w 642"/>
                    <a:gd name="T17" fmla="*/ 306 h 589"/>
                    <a:gd name="T18" fmla="*/ 635 w 642"/>
                    <a:gd name="T19" fmla="*/ 347 h 589"/>
                    <a:gd name="T20" fmla="*/ 610 w 642"/>
                    <a:gd name="T21" fmla="*/ 394 h 589"/>
                    <a:gd name="T22" fmla="*/ 626 w 642"/>
                    <a:gd name="T23" fmla="*/ 424 h 589"/>
                    <a:gd name="T24" fmla="*/ 575 w 642"/>
                    <a:gd name="T25" fmla="*/ 495 h 589"/>
                    <a:gd name="T26" fmla="*/ 467 w 642"/>
                    <a:gd name="T27" fmla="*/ 589 h 589"/>
                    <a:gd name="T28" fmla="*/ 174 w 642"/>
                    <a:gd name="T29" fmla="*/ 589 h 589"/>
                    <a:gd name="T30" fmla="*/ 39 w 642"/>
                    <a:gd name="T31" fmla="*/ 476 h 589"/>
                    <a:gd name="T32" fmla="*/ 32 w 642"/>
                    <a:gd name="T33" fmla="*/ 429 h 589"/>
                    <a:gd name="T34" fmla="*/ 2 w 642"/>
                    <a:gd name="T35" fmla="*/ 389 h 589"/>
                    <a:gd name="T36" fmla="*/ 26 w 642"/>
                    <a:gd name="T37" fmla="*/ 355 h 589"/>
                    <a:gd name="T38" fmla="*/ 2 w 642"/>
                    <a:gd name="T39" fmla="*/ 295 h 589"/>
                    <a:gd name="T40" fmla="*/ 23 w 642"/>
                    <a:gd name="T41" fmla="*/ 258 h 589"/>
                    <a:gd name="T42" fmla="*/ 5 w 642"/>
                    <a:gd name="T43" fmla="*/ 214 h 589"/>
                    <a:gd name="T44" fmla="*/ 24 w 642"/>
                    <a:gd name="T45" fmla="*/ 168 h 589"/>
                    <a:gd name="T46" fmla="*/ 2 w 642"/>
                    <a:gd name="T47" fmla="*/ 120 h 589"/>
                    <a:gd name="T48" fmla="*/ 7 w 642"/>
                    <a:gd name="T4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2" h="589">
                      <a:moveTo>
                        <a:pt x="7" y="0"/>
                      </a:moveTo>
                      <a:cubicBezTo>
                        <a:pt x="627" y="0"/>
                        <a:pt x="627" y="0"/>
                        <a:pt x="627" y="0"/>
                      </a:cubicBezTo>
                      <a:cubicBezTo>
                        <a:pt x="627" y="51"/>
                        <a:pt x="627" y="51"/>
                        <a:pt x="627" y="51"/>
                      </a:cubicBezTo>
                      <a:cubicBezTo>
                        <a:pt x="627" y="51"/>
                        <a:pt x="642" y="62"/>
                        <a:pt x="642" y="82"/>
                      </a:cubicBezTo>
                      <a:cubicBezTo>
                        <a:pt x="642" y="101"/>
                        <a:pt x="612" y="115"/>
                        <a:pt x="612" y="129"/>
                      </a:cubicBezTo>
                      <a:cubicBezTo>
                        <a:pt x="612" y="144"/>
                        <a:pt x="637" y="152"/>
                        <a:pt x="637" y="171"/>
                      </a:cubicBezTo>
                      <a:cubicBezTo>
                        <a:pt x="637" y="190"/>
                        <a:pt x="610" y="206"/>
                        <a:pt x="612" y="225"/>
                      </a:cubicBezTo>
                      <a:cubicBezTo>
                        <a:pt x="613" y="244"/>
                        <a:pt x="637" y="246"/>
                        <a:pt x="635" y="261"/>
                      </a:cubicBezTo>
                      <a:cubicBezTo>
                        <a:pt x="634" y="277"/>
                        <a:pt x="612" y="292"/>
                        <a:pt x="612" y="306"/>
                      </a:cubicBezTo>
                      <a:cubicBezTo>
                        <a:pt x="612" y="320"/>
                        <a:pt x="635" y="331"/>
                        <a:pt x="635" y="347"/>
                      </a:cubicBezTo>
                      <a:cubicBezTo>
                        <a:pt x="635" y="363"/>
                        <a:pt x="612" y="378"/>
                        <a:pt x="610" y="394"/>
                      </a:cubicBezTo>
                      <a:cubicBezTo>
                        <a:pt x="608" y="409"/>
                        <a:pt x="626" y="413"/>
                        <a:pt x="626" y="424"/>
                      </a:cubicBezTo>
                      <a:cubicBezTo>
                        <a:pt x="626" y="435"/>
                        <a:pt x="618" y="459"/>
                        <a:pt x="575" y="495"/>
                      </a:cubicBezTo>
                      <a:cubicBezTo>
                        <a:pt x="532" y="532"/>
                        <a:pt x="467" y="589"/>
                        <a:pt x="467" y="589"/>
                      </a:cubicBezTo>
                      <a:cubicBezTo>
                        <a:pt x="174" y="589"/>
                        <a:pt x="174" y="589"/>
                        <a:pt x="174" y="589"/>
                      </a:cubicBezTo>
                      <a:cubicBezTo>
                        <a:pt x="39" y="476"/>
                        <a:pt x="39" y="476"/>
                        <a:pt x="39" y="476"/>
                      </a:cubicBezTo>
                      <a:cubicBezTo>
                        <a:pt x="35" y="462"/>
                        <a:pt x="35" y="438"/>
                        <a:pt x="32" y="429"/>
                      </a:cubicBezTo>
                      <a:cubicBezTo>
                        <a:pt x="29" y="419"/>
                        <a:pt x="2" y="405"/>
                        <a:pt x="2" y="389"/>
                      </a:cubicBezTo>
                      <a:cubicBezTo>
                        <a:pt x="2" y="373"/>
                        <a:pt x="26" y="366"/>
                        <a:pt x="26" y="355"/>
                      </a:cubicBezTo>
                      <a:cubicBezTo>
                        <a:pt x="26" y="344"/>
                        <a:pt x="0" y="316"/>
                        <a:pt x="2" y="295"/>
                      </a:cubicBezTo>
                      <a:cubicBezTo>
                        <a:pt x="3" y="274"/>
                        <a:pt x="21" y="269"/>
                        <a:pt x="23" y="258"/>
                      </a:cubicBezTo>
                      <a:cubicBezTo>
                        <a:pt x="24" y="247"/>
                        <a:pt x="5" y="230"/>
                        <a:pt x="5" y="214"/>
                      </a:cubicBezTo>
                      <a:cubicBezTo>
                        <a:pt x="5" y="198"/>
                        <a:pt x="24" y="182"/>
                        <a:pt x="24" y="168"/>
                      </a:cubicBezTo>
                      <a:cubicBezTo>
                        <a:pt x="24" y="153"/>
                        <a:pt x="3" y="144"/>
                        <a:pt x="2" y="120"/>
                      </a:cubicBezTo>
                      <a:cubicBezTo>
                        <a:pt x="0" y="96"/>
                        <a:pt x="7" y="0"/>
                        <a:pt x="7" y="0"/>
                      </a:cubicBezTo>
                      <a:close/>
                    </a:path>
                  </a:pathLst>
                </a:custGeom>
                <a:solidFill>
                  <a:srgbClr val="4D4D4F"/>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p:cNvSpPr>
                <p:nvPr/>
              </p:nvSpPr>
              <p:spPr bwMode="auto">
                <a:xfrm>
                  <a:off x="5926483" y="5907687"/>
                  <a:ext cx="452047" cy="60691"/>
                </a:xfrm>
                <a:custGeom>
                  <a:avLst/>
                  <a:gdLst>
                    <a:gd name="T0" fmla="*/ 0 w 266"/>
                    <a:gd name="T1" fmla="*/ 0 h 36"/>
                    <a:gd name="T2" fmla="*/ 266 w 266"/>
                    <a:gd name="T3" fmla="*/ 0 h 36"/>
                    <a:gd name="T4" fmla="*/ 223 w 266"/>
                    <a:gd name="T5" fmla="*/ 36 h 36"/>
                    <a:gd name="T6" fmla="*/ 50 w 266"/>
                    <a:gd name="T7" fmla="*/ 36 h 36"/>
                    <a:gd name="T8" fmla="*/ 0 w 266"/>
                    <a:gd name="T9" fmla="*/ 0 h 36"/>
                  </a:gdLst>
                  <a:ahLst/>
                  <a:cxnLst>
                    <a:cxn ang="0">
                      <a:pos x="T0" y="T1"/>
                    </a:cxn>
                    <a:cxn ang="0">
                      <a:pos x="T2" y="T3"/>
                    </a:cxn>
                    <a:cxn ang="0">
                      <a:pos x="T4" y="T5"/>
                    </a:cxn>
                    <a:cxn ang="0">
                      <a:pos x="T6" y="T7"/>
                    </a:cxn>
                    <a:cxn ang="0">
                      <a:pos x="T8" y="T9"/>
                    </a:cxn>
                  </a:cxnLst>
                  <a:rect l="0" t="0" r="r" b="b"/>
                  <a:pathLst>
                    <a:path w="266" h="36">
                      <a:moveTo>
                        <a:pt x="0" y="0"/>
                      </a:moveTo>
                      <a:cubicBezTo>
                        <a:pt x="266" y="0"/>
                        <a:pt x="266" y="0"/>
                        <a:pt x="266" y="0"/>
                      </a:cubicBezTo>
                      <a:cubicBezTo>
                        <a:pt x="266" y="0"/>
                        <a:pt x="237" y="36"/>
                        <a:pt x="223" y="36"/>
                      </a:cubicBezTo>
                      <a:cubicBezTo>
                        <a:pt x="209" y="36"/>
                        <a:pt x="62" y="36"/>
                        <a:pt x="50" y="36"/>
                      </a:cubicBezTo>
                      <a:cubicBezTo>
                        <a:pt x="37" y="36"/>
                        <a:pt x="0" y="0"/>
                        <a:pt x="0" y="0"/>
                      </a:cubicBez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grpSp>
      <p:sp>
        <p:nvSpPr>
          <p:cNvPr id="46" name="Rectangle 45"/>
          <p:cNvSpPr/>
          <p:nvPr/>
        </p:nvSpPr>
        <p:spPr>
          <a:xfrm>
            <a:off x="1247590" y="2872777"/>
            <a:ext cx="6713996" cy="492443"/>
          </a:xfrm>
          <a:prstGeom prst="rect">
            <a:avLst/>
          </a:prstGeom>
        </p:spPr>
        <p:txBody>
          <a:bodyPr wrap="square">
            <a:spAutoFit/>
          </a:bodyPr>
          <a:lstStyle/>
          <a:p>
            <a:pPr>
              <a:lnSpc>
                <a:spcPct val="130000"/>
              </a:lnSpc>
            </a:pPr>
            <a:r>
              <a:rPr lang="en-US" sz="2000" b="1" dirty="0">
                <a:solidFill>
                  <a:schemeClr val="accent6">
                    <a:lumMod val="50000"/>
                  </a:schemeClr>
                </a:solidFill>
                <a:ea typeface="Roboto" panose="02000000000000000000" pitchFamily="2" charset="0"/>
              </a:rPr>
              <a:t>FULL TIME STAFF IN ALHAMBRA </a:t>
            </a:r>
          </a:p>
        </p:txBody>
      </p:sp>
      <p:sp>
        <p:nvSpPr>
          <p:cNvPr id="47" name="Rectangle 46"/>
          <p:cNvSpPr/>
          <p:nvPr/>
        </p:nvSpPr>
        <p:spPr>
          <a:xfrm>
            <a:off x="1247590" y="3941408"/>
            <a:ext cx="7397095" cy="492443"/>
          </a:xfrm>
          <a:prstGeom prst="rect">
            <a:avLst/>
          </a:prstGeom>
        </p:spPr>
        <p:txBody>
          <a:bodyPr wrap="square">
            <a:spAutoFit/>
          </a:bodyPr>
          <a:lstStyle/>
          <a:p>
            <a:pPr>
              <a:lnSpc>
                <a:spcPct val="130000"/>
              </a:lnSpc>
            </a:pPr>
            <a:r>
              <a:rPr lang="en-US" sz="2000" b="1" dirty="0">
                <a:solidFill>
                  <a:schemeClr val="accent6">
                    <a:lumMod val="50000"/>
                  </a:schemeClr>
                </a:solidFill>
                <a:ea typeface="Roboto" panose="02000000000000000000" pitchFamily="2" charset="0"/>
              </a:rPr>
              <a:t>HOPE TEAM (Homeless Outreach Psychiatric Evaluation) </a:t>
            </a:r>
          </a:p>
        </p:txBody>
      </p:sp>
      <p:sp>
        <p:nvSpPr>
          <p:cNvPr id="48" name="Rectangle 47"/>
          <p:cNvSpPr/>
          <p:nvPr/>
        </p:nvSpPr>
        <p:spPr>
          <a:xfrm>
            <a:off x="1247590" y="4542876"/>
            <a:ext cx="7717931" cy="492443"/>
          </a:xfrm>
          <a:prstGeom prst="rect">
            <a:avLst/>
          </a:prstGeom>
        </p:spPr>
        <p:txBody>
          <a:bodyPr wrap="square">
            <a:spAutoFit/>
          </a:bodyPr>
          <a:lstStyle/>
          <a:p>
            <a:pPr>
              <a:lnSpc>
                <a:spcPct val="130000"/>
              </a:lnSpc>
            </a:pPr>
            <a:r>
              <a:rPr lang="en-US" sz="2000" b="1" dirty="0">
                <a:solidFill>
                  <a:schemeClr val="accent6">
                    <a:lumMod val="50000"/>
                  </a:schemeClr>
                </a:solidFill>
                <a:ea typeface="Roboto" panose="02000000000000000000" pitchFamily="2" charset="0"/>
              </a:rPr>
              <a:t>REGULAR CHECK-IN MEETINGS BETWEEN USHS/CITY DEPARTMENTS</a:t>
            </a:r>
          </a:p>
        </p:txBody>
      </p:sp>
      <p:sp>
        <p:nvSpPr>
          <p:cNvPr id="49" name="Rectangle 48"/>
          <p:cNvSpPr/>
          <p:nvPr/>
        </p:nvSpPr>
        <p:spPr>
          <a:xfrm>
            <a:off x="1247591" y="3410191"/>
            <a:ext cx="6430216" cy="492443"/>
          </a:xfrm>
          <a:prstGeom prst="rect">
            <a:avLst/>
          </a:prstGeom>
        </p:spPr>
        <p:txBody>
          <a:bodyPr wrap="square">
            <a:spAutoFit/>
          </a:bodyPr>
          <a:lstStyle/>
          <a:p>
            <a:pPr>
              <a:lnSpc>
                <a:spcPct val="130000"/>
              </a:lnSpc>
            </a:pPr>
            <a:r>
              <a:rPr lang="en-US" sz="2000" b="1" dirty="0">
                <a:solidFill>
                  <a:schemeClr val="accent6">
                    <a:lumMod val="50000"/>
                  </a:schemeClr>
                </a:solidFill>
                <a:ea typeface="Roboto" panose="02000000000000000000" pitchFamily="2" charset="0"/>
              </a:rPr>
              <a:t>WORK WITH CITY DEPARTMENTS</a:t>
            </a:r>
          </a:p>
        </p:txBody>
      </p:sp>
      <p:sp>
        <p:nvSpPr>
          <p:cNvPr id="50" name="Freeform 88"/>
          <p:cNvSpPr>
            <a:spLocks noEditPoints="1"/>
          </p:cNvSpPr>
          <p:nvPr/>
        </p:nvSpPr>
        <p:spPr bwMode="auto">
          <a:xfrm>
            <a:off x="982776" y="3567516"/>
            <a:ext cx="214397"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rgbClr val="F47B20"/>
          </a:solidFill>
          <a:ln>
            <a:noFill/>
          </a:ln>
        </p:spPr>
        <p:txBody>
          <a:bodyPr vert="horz" wrap="square" lIns="91440" tIns="45720" rIns="91440" bIns="45720" numCol="1" anchor="t" anchorCtr="0" compatLnSpc="1">
            <a:prstTxWarp prst="textNoShape">
              <a:avLst/>
            </a:prstTxWarp>
          </a:bodyPr>
          <a:lstStyle/>
          <a:p>
            <a:endParaRPr lang="en-US" baseline="-25000" dirty="0"/>
          </a:p>
        </p:txBody>
      </p:sp>
      <p:sp>
        <p:nvSpPr>
          <p:cNvPr id="51" name="Freeform 88"/>
          <p:cNvSpPr>
            <a:spLocks noEditPoints="1"/>
          </p:cNvSpPr>
          <p:nvPr/>
        </p:nvSpPr>
        <p:spPr bwMode="auto">
          <a:xfrm>
            <a:off x="982776" y="4706957"/>
            <a:ext cx="214397"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rgbClr val="F47B20"/>
          </a:solidFill>
          <a:ln>
            <a:noFill/>
          </a:ln>
        </p:spPr>
        <p:txBody>
          <a:bodyPr vert="horz" wrap="square" lIns="91440" tIns="45720" rIns="91440" bIns="45720" numCol="1" anchor="t" anchorCtr="0" compatLnSpc="1">
            <a:prstTxWarp prst="textNoShape">
              <a:avLst/>
            </a:prstTxWarp>
          </a:bodyPr>
          <a:lstStyle/>
          <a:p>
            <a:endParaRPr lang="en-US" baseline="-25000" dirty="0"/>
          </a:p>
        </p:txBody>
      </p:sp>
      <p:sp>
        <p:nvSpPr>
          <p:cNvPr id="56" name="Freeform 88"/>
          <p:cNvSpPr>
            <a:spLocks noEditPoints="1"/>
          </p:cNvSpPr>
          <p:nvPr/>
        </p:nvSpPr>
        <p:spPr bwMode="auto">
          <a:xfrm>
            <a:off x="982776" y="4105489"/>
            <a:ext cx="214397"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rgbClr val="F47B20"/>
          </a:solidFill>
          <a:ln>
            <a:noFill/>
          </a:ln>
        </p:spPr>
        <p:txBody>
          <a:bodyPr vert="horz" wrap="square" lIns="91440" tIns="45720" rIns="91440" bIns="45720" numCol="1" anchor="t" anchorCtr="0" compatLnSpc="1">
            <a:prstTxWarp prst="textNoShape">
              <a:avLst/>
            </a:prstTxWarp>
          </a:bodyPr>
          <a:lstStyle/>
          <a:p>
            <a:endParaRPr lang="en-US" baseline="-25000" dirty="0"/>
          </a:p>
        </p:txBody>
      </p:sp>
      <p:sp>
        <p:nvSpPr>
          <p:cNvPr id="58" name="Freeform 88"/>
          <p:cNvSpPr>
            <a:spLocks noEditPoints="1"/>
          </p:cNvSpPr>
          <p:nvPr/>
        </p:nvSpPr>
        <p:spPr bwMode="auto">
          <a:xfrm>
            <a:off x="982776" y="3016981"/>
            <a:ext cx="214397"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rgbClr val="F47B20"/>
          </a:solidFill>
          <a:ln>
            <a:noFill/>
          </a:ln>
        </p:spPr>
        <p:txBody>
          <a:bodyPr vert="horz" wrap="square" lIns="91440" tIns="45720" rIns="91440" bIns="45720" numCol="1" anchor="t" anchorCtr="0" compatLnSpc="1">
            <a:prstTxWarp prst="textNoShape">
              <a:avLst/>
            </a:prstTxWarp>
          </a:bodyPr>
          <a:lstStyle/>
          <a:p>
            <a:endParaRPr lang="en-US" baseline="-25000" dirty="0"/>
          </a:p>
        </p:txBody>
      </p:sp>
      <p:sp>
        <p:nvSpPr>
          <p:cNvPr id="52" name="Rectangle 51"/>
          <p:cNvSpPr/>
          <p:nvPr/>
        </p:nvSpPr>
        <p:spPr>
          <a:xfrm>
            <a:off x="1247591" y="5197632"/>
            <a:ext cx="8851278" cy="892552"/>
          </a:xfrm>
          <a:prstGeom prst="rect">
            <a:avLst/>
          </a:prstGeom>
        </p:spPr>
        <p:txBody>
          <a:bodyPr wrap="square">
            <a:spAutoFit/>
          </a:bodyPr>
          <a:lstStyle/>
          <a:p>
            <a:pPr>
              <a:lnSpc>
                <a:spcPct val="130000"/>
              </a:lnSpc>
            </a:pPr>
            <a:r>
              <a:rPr lang="en-US" sz="2000" b="1" dirty="0">
                <a:solidFill>
                  <a:schemeClr val="accent6">
                    <a:lumMod val="50000"/>
                  </a:schemeClr>
                </a:solidFill>
                <a:ea typeface="Roboto" panose="02000000000000000000" pitchFamily="2" charset="0"/>
              </a:rPr>
              <a:t>CONTINUUM OF SERVICES </a:t>
            </a:r>
          </a:p>
          <a:p>
            <a:pPr>
              <a:lnSpc>
                <a:spcPct val="130000"/>
              </a:lnSpc>
            </a:pPr>
            <a:r>
              <a:rPr lang="en-US" sz="2000" b="1" dirty="0">
                <a:solidFill>
                  <a:schemeClr val="accent3"/>
                </a:solidFill>
                <a:ea typeface="Roboto" panose="02000000000000000000" pitchFamily="2" charset="0"/>
              </a:rPr>
              <a:t>OUTREACH 	EMERGENCY (HOTEL VOUCHERS)         HOUSING &amp; SERVICES </a:t>
            </a:r>
          </a:p>
        </p:txBody>
      </p:sp>
      <p:sp>
        <p:nvSpPr>
          <p:cNvPr id="63" name="Freeform 88"/>
          <p:cNvSpPr>
            <a:spLocks noEditPoints="1"/>
          </p:cNvSpPr>
          <p:nvPr/>
        </p:nvSpPr>
        <p:spPr bwMode="auto">
          <a:xfrm>
            <a:off x="982776" y="5309166"/>
            <a:ext cx="214397"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rgbClr val="F47B20"/>
          </a:solidFill>
          <a:ln>
            <a:noFill/>
          </a:ln>
        </p:spPr>
        <p:txBody>
          <a:bodyPr vert="horz" wrap="square" lIns="91440" tIns="45720" rIns="91440" bIns="45720" numCol="1" anchor="t" anchorCtr="0" compatLnSpc="1">
            <a:prstTxWarp prst="textNoShape">
              <a:avLst/>
            </a:prstTxWarp>
          </a:bodyPr>
          <a:lstStyle/>
          <a:p>
            <a:endParaRPr lang="en-US" baseline="-25000" dirty="0"/>
          </a:p>
        </p:txBody>
      </p:sp>
      <p:cxnSp>
        <p:nvCxnSpPr>
          <p:cNvPr id="3" name="Straight Arrow Connector 2"/>
          <p:cNvCxnSpPr/>
          <p:nvPr/>
        </p:nvCxnSpPr>
        <p:spPr>
          <a:xfrm>
            <a:off x="2609450" y="5843278"/>
            <a:ext cx="486175" cy="685"/>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028700" y="701747"/>
            <a:ext cx="2613134" cy="261610"/>
          </a:xfrm>
          <a:prstGeom prst="rect">
            <a:avLst/>
          </a:prstGeom>
          <a:solidFill>
            <a:schemeClr val="accent3"/>
          </a:solidFill>
        </p:spPr>
        <p:txBody>
          <a:bodyPr wrap="square" rtlCol="0">
            <a:spAutoFit/>
          </a:bodyPr>
          <a:lstStyle/>
          <a:p>
            <a:pPr lvl="1"/>
            <a:r>
              <a:rPr lang="en-US" sz="1100" b="1" dirty="0">
                <a:solidFill>
                  <a:schemeClr val="bg1"/>
                </a:solidFill>
                <a:latin typeface="Roboto" panose="02000000000000000000" pitchFamily="2" charset="0"/>
                <a:ea typeface="Roboto" panose="02000000000000000000" pitchFamily="2" charset="0"/>
              </a:rPr>
              <a:t>SPOTLIGHT ON THE PRESENT </a:t>
            </a:r>
          </a:p>
        </p:txBody>
      </p:sp>
      <p:sp>
        <p:nvSpPr>
          <p:cNvPr id="59" name="Rectangle 58"/>
          <p:cNvSpPr/>
          <p:nvPr/>
        </p:nvSpPr>
        <p:spPr>
          <a:xfrm>
            <a:off x="982777" y="1734031"/>
            <a:ext cx="8989534" cy="492443"/>
          </a:xfrm>
          <a:prstGeom prst="rect">
            <a:avLst/>
          </a:prstGeom>
        </p:spPr>
        <p:txBody>
          <a:bodyPr wrap="square">
            <a:spAutoFit/>
          </a:bodyPr>
          <a:lstStyle/>
          <a:p>
            <a:pPr>
              <a:lnSpc>
                <a:spcPct val="130000"/>
              </a:lnSpc>
            </a:pPr>
            <a:r>
              <a:rPr lang="en-US" sz="2000" b="1" dirty="0">
                <a:solidFill>
                  <a:schemeClr val="accent3"/>
                </a:solidFill>
                <a:ea typeface="Roboto" panose="02000000000000000000" pitchFamily="2" charset="0"/>
              </a:rPr>
              <a:t>In 2017, the City of Alhambra contracted with Union Station Homeless Services.</a:t>
            </a:r>
          </a:p>
        </p:txBody>
      </p:sp>
      <p:sp>
        <p:nvSpPr>
          <p:cNvPr id="61" name="TextBox 60"/>
          <p:cNvSpPr txBox="1"/>
          <p:nvPr/>
        </p:nvSpPr>
        <p:spPr>
          <a:xfrm>
            <a:off x="919755" y="1103293"/>
            <a:ext cx="8381899" cy="584775"/>
          </a:xfrm>
          <a:prstGeom prst="rect">
            <a:avLst/>
          </a:prstGeom>
          <a:noFill/>
        </p:spPr>
        <p:txBody>
          <a:bodyPr wrap="square" rtlCol="0">
            <a:spAutoFit/>
          </a:bodyPr>
          <a:lstStyle/>
          <a:p>
            <a:r>
              <a:rPr lang="en-US" sz="3200" b="1" dirty="0">
                <a:solidFill>
                  <a:schemeClr val="accent6">
                    <a:lumMod val="50000"/>
                  </a:schemeClr>
                </a:solidFill>
                <a:latin typeface="Roboto" panose="02000000000000000000" pitchFamily="2" charset="0"/>
                <a:ea typeface="Roboto" panose="02000000000000000000" pitchFamily="2" charset="0"/>
              </a:rPr>
              <a:t>CITY PARTNERSHIPS: ALHAMBRA</a:t>
            </a:r>
          </a:p>
        </p:txBody>
      </p:sp>
      <p:cxnSp>
        <p:nvCxnSpPr>
          <p:cNvPr id="53" name="Straight Arrow Connector 52"/>
          <p:cNvCxnSpPr/>
          <p:nvPr/>
        </p:nvCxnSpPr>
        <p:spPr>
          <a:xfrm>
            <a:off x="8374571" y="6624328"/>
            <a:ext cx="1060329" cy="0"/>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721596" y="5843963"/>
            <a:ext cx="365004" cy="0"/>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876300" y="2353156"/>
            <a:ext cx="8989534" cy="533672"/>
          </a:xfrm>
          <a:prstGeom prst="rect">
            <a:avLst/>
          </a:prstGeom>
        </p:spPr>
        <p:txBody>
          <a:bodyPr wrap="square">
            <a:spAutoFit/>
          </a:bodyPr>
          <a:lstStyle/>
          <a:p>
            <a:pPr>
              <a:lnSpc>
                <a:spcPct val="130000"/>
              </a:lnSpc>
            </a:pPr>
            <a:r>
              <a:rPr lang="en-US" sz="2400" b="1" dirty="0">
                <a:solidFill>
                  <a:srgbClr val="4D4D4F"/>
                </a:solidFill>
                <a:ea typeface="Roboto" panose="02000000000000000000" pitchFamily="2" charset="0"/>
              </a:rPr>
              <a:t>HOME TEAM</a:t>
            </a:r>
          </a:p>
        </p:txBody>
      </p:sp>
    </p:spTree>
    <p:extLst>
      <p:ext uri="{BB962C8B-B14F-4D97-AF65-F5344CB8AC3E}">
        <p14:creationId xmlns:p14="http://schemas.microsoft.com/office/powerpoint/2010/main" val="37247108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500"/>
                                        <p:tgtEl>
                                          <p:spTgt spid="6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fade">
                                      <p:cBhvr>
                                        <p:cTn id="45" dur="500"/>
                                        <p:tgtEl>
                                          <p:spTgt spid="5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fade">
                                      <p:cBhvr>
                                        <p:cTn id="4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animBg="1"/>
      <p:bldP spid="51" grpId="0" animBg="1"/>
      <p:bldP spid="56" grpId="0" animBg="1"/>
      <p:bldP spid="58" grpId="0" animBg="1"/>
      <p:bldP spid="52" grpId="0"/>
      <p:bldP spid="63" grpId="0" animBg="1"/>
      <p:bldP spid="59"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www.unionstationhs.org</a:t>
            </a:r>
            <a:endParaRPr lang="en-US" dirty="0"/>
          </a:p>
        </p:txBody>
      </p:sp>
      <p:sp>
        <p:nvSpPr>
          <p:cNvPr id="3" name="Slide Number Placeholder 2"/>
          <p:cNvSpPr>
            <a:spLocks noGrp="1"/>
          </p:cNvSpPr>
          <p:nvPr>
            <p:ph type="sldNum" sz="quarter" idx="12"/>
          </p:nvPr>
        </p:nvSpPr>
        <p:spPr/>
        <p:txBody>
          <a:bodyPr/>
          <a:lstStyle/>
          <a:p>
            <a:fld id="{A2912448-FEEC-49E8-9588-2DF1F90D57C2}" type="slidenum">
              <a:rPr lang="en-US" smtClean="0"/>
              <a:t>9</a:t>
            </a:fld>
            <a:endParaRPr lang="en-US"/>
          </a:p>
        </p:txBody>
      </p:sp>
      <p:sp>
        <p:nvSpPr>
          <p:cNvPr id="7" name="TextBox 6"/>
          <p:cNvSpPr txBox="1"/>
          <p:nvPr/>
        </p:nvSpPr>
        <p:spPr>
          <a:xfrm>
            <a:off x="919755" y="1103293"/>
            <a:ext cx="8381899" cy="584775"/>
          </a:xfrm>
          <a:prstGeom prst="rect">
            <a:avLst/>
          </a:prstGeom>
          <a:noFill/>
        </p:spPr>
        <p:txBody>
          <a:bodyPr wrap="square" rtlCol="0">
            <a:spAutoFit/>
          </a:bodyPr>
          <a:lstStyle/>
          <a:p>
            <a:r>
              <a:rPr lang="en-US" sz="3200" b="1" dirty="0">
                <a:solidFill>
                  <a:schemeClr val="accent6">
                    <a:lumMod val="50000"/>
                  </a:schemeClr>
                </a:solidFill>
                <a:latin typeface="Roboto" panose="02000000000000000000" pitchFamily="2" charset="0"/>
                <a:ea typeface="Roboto" panose="02000000000000000000" pitchFamily="2" charset="0"/>
              </a:rPr>
              <a:t>CITY PARTNERSHIPS: ALHAMBRA</a:t>
            </a:r>
          </a:p>
        </p:txBody>
      </p:sp>
      <p:sp>
        <p:nvSpPr>
          <p:cNvPr id="9" name="TextBox 8"/>
          <p:cNvSpPr txBox="1"/>
          <p:nvPr/>
        </p:nvSpPr>
        <p:spPr>
          <a:xfrm>
            <a:off x="1028700" y="701747"/>
            <a:ext cx="2613134" cy="261610"/>
          </a:xfrm>
          <a:prstGeom prst="rect">
            <a:avLst/>
          </a:prstGeom>
          <a:solidFill>
            <a:schemeClr val="accent3"/>
          </a:solidFill>
        </p:spPr>
        <p:txBody>
          <a:bodyPr wrap="square" rtlCol="0">
            <a:spAutoFit/>
          </a:bodyPr>
          <a:lstStyle/>
          <a:p>
            <a:pPr lvl="1"/>
            <a:r>
              <a:rPr lang="en-US" sz="1100" b="1" dirty="0">
                <a:solidFill>
                  <a:schemeClr val="bg1"/>
                </a:solidFill>
                <a:latin typeface="Roboto" panose="02000000000000000000" pitchFamily="2" charset="0"/>
                <a:ea typeface="Roboto" panose="02000000000000000000" pitchFamily="2" charset="0"/>
              </a:rPr>
              <a:t>SPOTLIGHT ON THE PRESENT </a:t>
            </a:r>
          </a:p>
        </p:txBody>
      </p:sp>
      <p:grpSp>
        <p:nvGrpSpPr>
          <p:cNvPr id="10" name="Group 9"/>
          <p:cNvGrpSpPr/>
          <p:nvPr/>
        </p:nvGrpSpPr>
        <p:grpSpPr>
          <a:xfrm>
            <a:off x="7407490" y="1764268"/>
            <a:ext cx="3709454" cy="3809773"/>
            <a:chOff x="7499245" y="804446"/>
            <a:chExt cx="3709454" cy="3809773"/>
          </a:xfrm>
        </p:grpSpPr>
        <p:sp>
          <p:nvSpPr>
            <p:cNvPr id="11" name="Oval 10"/>
            <p:cNvSpPr/>
            <p:nvPr/>
          </p:nvSpPr>
          <p:spPr>
            <a:xfrm>
              <a:off x="7499245" y="804446"/>
              <a:ext cx="3709454" cy="3809773"/>
            </a:xfrm>
            <a:prstGeom prst="ellipse">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Oval 4"/>
            <p:cNvSpPr/>
            <p:nvPr/>
          </p:nvSpPr>
          <p:spPr>
            <a:xfrm>
              <a:off x="8042482" y="1362374"/>
              <a:ext cx="2622980" cy="26939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a:t>INVESTMENT</a:t>
              </a:r>
            </a:p>
          </p:txBody>
        </p:sp>
      </p:grpSp>
      <p:grpSp>
        <p:nvGrpSpPr>
          <p:cNvPr id="13" name="Group 12"/>
          <p:cNvGrpSpPr/>
          <p:nvPr/>
        </p:nvGrpSpPr>
        <p:grpSpPr>
          <a:xfrm>
            <a:off x="4038600" y="1764268"/>
            <a:ext cx="3709454" cy="3809773"/>
            <a:chOff x="7499245" y="804446"/>
            <a:chExt cx="3709454" cy="3809773"/>
          </a:xfrm>
        </p:grpSpPr>
        <p:sp>
          <p:nvSpPr>
            <p:cNvPr id="14" name="Oval 13"/>
            <p:cNvSpPr/>
            <p:nvPr/>
          </p:nvSpPr>
          <p:spPr>
            <a:xfrm>
              <a:off x="7499245" y="804446"/>
              <a:ext cx="3709454" cy="3809773"/>
            </a:xfrm>
            <a:prstGeom prst="ellipse">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Oval 4"/>
            <p:cNvSpPr/>
            <p:nvPr/>
          </p:nvSpPr>
          <p:spPr>
            <a:xfrm>
              <a:off x="7809825" y="1362374"/>
              <a:ext cx="3242467" cy="26939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a:t>FLEXIBILITY </a:t>
              </a:r>
            </a:p>
            <a:p>
              <a:pPr lvl="0" algn="ctr" defTabSz="1600200">
                <a:lnSpc>
                  <a:spcPct val="90000"/>
                </a:lnSpc>
                <a:spcBef>
                  <a:spcPct val="0"/>
                </a:spcBef>
                <a:spcAft>
                  <a:spcPct val="35000"/>
                </a:spcAft>
              </a:pPr>
              <a:r>
                <a:rPr lang="en-US" sz="3600" b="1" kern="1200" dirty="0"/>
                <a:t>&amp; </a:t>
              </a:r>
            </a:p>
            <a:p>
              <a:pPr lvl="0" algn="ctr" defTabSz="1600200">
                <a:lnSpc>
                  <a:spcPct val="90000"/>
                </a:lnSpc>
                <a:spcBef>
                  <a:spcPct val="0"/>
                </a:spcBef>
                <a:spcAft>
                  <a:spcPct val="35000"/>
                </a:spcAft>
              </a:pPr>
              <a:r>
                <a:rPr lang="en-US" sz="3600" b="1" kern="1200" dirty="0"/>
                <a:t>ADAPTABILITY </a:t>
              </a:r>
            </a:p>
          </p:txBody>
        </p:sp>
      </p:grpSp>
      <p:grpSp>
        <p:nvGrpSpPr>
          <p:cNvPr id="16" name="Group 15"/>
          <p:cNvGrpSpPr/>
          <p:nvPr/>
        </p:nvGrpSpPr>
        <p:grpSpPr>
          <a:xfrm>
            <a:off x="639726" y="1764268"/>
            <a:ext cx="3709454" cy="3809773"/>
            <a:chOff x="7499245" y="804446"/>
            <a:chExt cx="3709454" cy="3809773"/>
          </a:xfrm>
        </p:grpSpPr>
        <p:sp>
          <p:nvSpPr>
            <p:cNvPr id="17" name="Oval 16"/>
            <p:cNvSpPr/>
            <p:nvPr/>
          </p:nvSpPr>
          <p:spPr>
            <a:xfrm>
              <a:off x="7499245" y="804446"/>
              <a:ext cx="3709454" cy="3809773"/>
            </a:xfrm>
            <a:prstGeom prst="ellipse">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Oval 4"/>
            <p:cNvSpPr/>
            <p:nvPr/>
          </p:nvSpPr>
          <p:spPr>
            <a:xfrm>
              <a:off x="7779274" y="1362374"/>
              <a:ext cx="3205678" cy="26939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dirty="0"/>
                <a:t>ROBUST</a:t>
              </a:r>
            </a:p>
            <a:p>
              <a:pPr lvl="0" algn="ctr" defTabSz="1600200">
                <a:lnSpc>
                  <a:spcPct val="90000"/>
                </a:lnSpc>
                <a:spcBef>
                  <a:spcPct val="0"/>
                </a:spcBef>
                <a:spcAft>
                  <a:spcPct val="35000"/>
                </a:spcAft>
              </a:pPr>
              <a:r>
                <a:rPr lang="en-US" sz="3600" b="1" dirty="0"/>
                <a:t>PARTNERSHIP	</a:t>
              </a:r>
              <a:endParaRPr lang="en-US" sz="3600" b="1" kern="1200" dirty="0"/>
            </a:p>
          </p:txBody>
        </p:sp>
      </p:grpSp>
    </p:spTree>
    <p:extLst>
      <p:ext uri="{BB962C8B-B14F-4D97-AF65-F5344CB8AC3E}">
        <p14:creationId xmlns:p14="http://schemas.microsoft.com/office/powerpoint/2010/main" val="96984581"/>
      </p:ext>
    </p:extLst>
  </p:cSld>
  <p:clrMapOvr>
    <a:masterClrMapping/>
  </p:clrMapOvr>
</p:sld>
</file>

<file path=ppt/theme/theme1.xml><?xml version="1.0" encoding="utf-8"?>
<a:theme xmlns:a="http://schemas.openxmlformats.org/drawingml/2006/main" name="Office Theme">
  <a:themeElements>
    <a:clrScheme name="Buxe Orange">
      <a:dk1>
        <a:srgbClr val="333639"/>
      </a:dk1>
      <a:lt1>
        <a:srgbClr val="F4F5FC"/>
      </a:lt1>
      <a:dk2>
        <a:srgbClr val="353A42"/>
      </a:dk2>
      <a:lt2>
        <a:srgbClr val="FFFFFF"/>
      </a:lt2>
      <a:accent1>
        <a:srgbClr val="FF6800"/>
      </a:accent1>
      <a:accent2>
        <a:srgbClr val="FF7200"/>
      </a:accent2>
      <a:accent3>
        <a:srgbClr val="FF7D00"/>
      </a:accent3>
      <a:accent4>
        <a:srgbClr val="FF8700"/>
      </a:accent4>
      <a:accent5>
        <a:srgbClr val="FF9100"/>
      </a:accent5>
      <a:accent6>
        <a:srgbClr val="AAB2BD"/>
      </a:accent6>
      <a:hlink>
        <a:srgbClr val="F8960D"/>
      </a:hlink>
      <a:folHlink>
        <a:srgbClr val="D7044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5054</TotalTime>
  <Words>766</Words>
  <Application>Microsoft Office PowerPoint</Application>
  <PresentationFormat>Widescreen</PresentationFormat>
  <Paragraphs>160</Paragraphs>
  <Slides>17</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Ad Lib ICG</vt:lpstr>
      <vt:lpstr>Arial</vt:lpstr>
      <vt:lpstr>Black Jack</vt:lpstr>
      <vt:lpstr>Calibri</vt:lpstr>
      <vt:lpstr>Calibri Light</vt:lpstr>
      <vt:lpstr>Neutra Text</vt:lpstr>
      <vt:lpstr>Roboto</vt:lpstr>
      <vt:lpstr>Roboto Condensed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SimpleSmart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SimpleSmart</dc:title>
  <dc:creator>Sean Hamilton</dc:creator>
  <dc:description>http://graphicriver.net/user/simplesmart/portfolio</dc:description>
  <cp:lastModifiedBy>SGVCOG</cp:lastModifiedBy>
  <cp:revision>1127</cp:revision>
  <cp:lastPrinted>2018-09-25T22:27:55Z</cp:lastPrinted>
  <dcterms:created xsi:type="dcterms:W3CDTF">2015-08-21T03:53:48Z</dcterms:created>
  <dcterms:modified xsi:type="dcterms:W3CDTF">2022-01-26T01:24:38Z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