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62" r:id="rId4"/>
    <p:sldId id="261" r:id="rId5"/>
    <p:sldId id="260" r:id="rId6"/>
    <p:sldId id="264" r:id="rId7"/>
    <p:sldId id="265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D"/>
    <a:srgbClr val="FFFFBD"/>
    <a:srgbClr val="FFFFEB"/>
    <a:srgbClr val="FFFFCC"/>
    <a:srgbClr val="BFBFBF"/>
    <a:srgbClr val="2F5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>
      <p:cViewPr varScale="1">
        <p:scale>
          <a:sx n="87" d="100"/>
          <a:sy n="87" d="100"/>
        </p:scale>
        <p:origin x="927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AF6037C0-4B79-44A5-9D13-651CDEEF408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76C3B7C4-EDBD-4098-81FF-CFF40898DB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8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543800" cy="1374775"/>
          </a:xfrm>
        </p:spPr>
        <p:txBody>
          <a:bodyPr anchor="b"/>
          <a:lstStyle>
            <a:lvl1pPr>
              <a:defRPr sz="4400" b="1">
                <a:ln>
                  <a:noFill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6" name="Picture 2" descr="about_la_county_se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99160"/>
            <a:ext cx="2660827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ayla\AppData\Local\Microsoft\Windows\Temporary Internet Files\Content.Outlook\3GDCQTGI\isd_logo_print_heade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780" y="6324600"/>
            <a:ext cx="548640" cy="36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9E44-7DF7-4EDE-828F-9EDE7CD26B97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ISD: "Trusted Partner and Provider of Choice"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49A9-71DA-4F9B-956F-B4CCE97339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4704E576-28D4-42AB-ACE4-0674C4F7851A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ISD: "Trusted Partner and Provider of Choice"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49A9-71DA-4F9B-956F-B4CCE97339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C74F-6996-4F36-97BC-862E3E947FEB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ISD: "Trusted Partner and Provider of Choice"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49A9-71DA-4F9B-956F-B4CCE97339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rgbClr val="00206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49A9-71DA-4F9B-956F-B4CCE973395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 descr="about_la_county_se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2103120" cy="151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2574-2ABC-4065-998E-31EA1A6B5C4C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ISD: "Trusted Partner and Provider of Choice"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49A9-71DA-4F9B-956F-B4CCE97339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EEF8-7856-4F04-B924-930FB4232828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ISD: "Trusted Partner and Provider of Choice"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49A9-71DA-4F9B-956F-B4CCE97339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44B4-5CEC-4C31-A64E-E25B6FB3A95A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ISD: "Trusted Partner and Provider of Choice"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49A9-71DA-4F9B-956F-B4CCE97339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EFF7-E299-4DF4-83EE-736D4AD89D21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ISD: "Trusted Partner and Provider of Choice"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49A9-71DA-4F9B-956F-B4CCE97339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49A9-71DA-4F9B-956F-B4CCE97339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1249A9-71DA-4F9B-956F-B4CCE97339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/>
              <a:t>Energy &amp;</a:t>
            </a:r>
            <a:r>
              <a:rPr lang="en-US" b="1" baseline="0" dirty="0"/>
              <a:t> Environmental Services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6780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11249A9-71DA-4F9B-956F-B4CCE97339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00800"/>
            <a:ext cx="6172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ISD: "Trusted Partner and Provider of Choice"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9400" y="6400800"/>
            <a:ext cx="14478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26B4244-5C18-475E-AD15-00BFFB23AAF7}" type="datetime1">
              <a:rPr lang="en-US" smtClean="0"/>
              <a:t>1/25/2022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b="1" kern="1200" cap="none" spc="-100" baseline="0">
          <a:ln>
            <a:noFill/>
          </a:ln>
          <a:solidFill>
            <a:srgbClr val="2F5E20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038600"/>
            <a:ext cx="7543800" cy="1374775"/>
          </a:xfrm>
        </p:spPr>
        <p:txBody>
          <a:bodyPr/>
          <a:lstStyle/>
          <a:p>
            <a:r>
              <a:rPr lang="en-US" sz="3200" dirty="0"/>
              <a:t>Electric Vehicle Infrastructure Needs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562600"/>
            <a:ext cx="6781800" cy="1066800"/>
          </a:xfrm>
        </p:spPr>
        <p:txBody>
          <a:bodyPr/>
          <a:lstStyle/>
          <a:p>
            <a:r>
              <a:rPr lang="en-US" sz="1600" dirty="0"/>
              <a:t>Minh Le, GM Energy and Environmental Services</a:t>
            </a:r>
          </a:p>
          <a:p>
            <a:r>
              <a:rPr lang="en-US" sz="1600" dirty="0"/>
              <a:t>County of Los Angeles, Internal Services Department</a:t>
            </a:r>
          </a:p>
        </p:txBody>
      </p:sp>
    </p:spTree>
    <p:extLst>
      <p:ext uri="{BB962C8B-B14F-4D97-AF65-F5344CB8AC3E}">
        <p14:creationId xmlns:p14="http://schemas.microsoft.com/office/powerpoint/2010/main" val="396819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Macro Trends – Convergence of Renewable Electricity and Clean Transportation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1960-2010: CAISO load curve dominated by building load (HVAC) and population growth</a:t>
            </a:r>
          </a:p>
          <a:p>
            <a:r>
              <a:rPr lang="en-US" dirty="0"/>
              <a:t>2010-2040: CAISO net load curve greatly influenced by renewables</a:t>
            </a:r>
          </a:p>
          <a:p>
            <a:r>
              <a:rPr lang="en-US" dirty="0"/>
              <a:t>2025- : CAISO load curve greatly influenced by Transportation Electrification</a:t>
            </a:r>
          </a:p>
          <a:p>
            <a:endParaRPr lang="en-US" dirty="0"/>
          </a:p>
          <a:p>
            <a:r>
              <a:rPr lang="en-US" dirty="0"/>
              <a:t>California has over 20GW of solar installed</a:t>
            </a:r>
          </a:p>
          <a:p>
            <a:pPr lvl="1"/>
            <a:r>
              <a:rPr lang="en-US" dirty="0"/>
              <a:t>CAISO peak summer load of 46 GW</a:t>
            </a:r>
          </a:p>
          <a:p>
            <a:pPr lvl="1"/>
            <a:r>
              <a:rPr lang="en-US" dirty="0"/>
              <a:t>Solar now routinely represents of 50% of the mid-day generation</a:t>
            </a:r>
          </a:p>
          <a:p>
            <a:r>
              <a:rPr lang="en-US" dirty="0"/>
              <a:t>SB100</a:t>
            </a:r>
          </a:p>
          <a:p>
            <a:r>
              <a:rPr lang="en-US" dirty="0"/>
              <a:t>Transportation accounts for 41% of statewide GHG, 45% if refineries are included</a:t>
            </a:r>
          </a:p>
          <a:p>
            <a:r>
              <a:rPr lang="en-US" dirty="0"/>
              <a:t>Light duty BEV adoption increasing, now accounts for 3.3% of new car sales, PHEVs and BEVs now 6.2% combined and growing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C74F-6996-4F36-97BC-862E3E947FEB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ISD: "Trusted Partner and Provider of Choice"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49A9-71DA-4F9B-956F-B4CCE973395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77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CAISO Duck Curve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39925"/>
            <a:ext cx="7620000" cy="412115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C74F-6996-4F36-97BC-862E3E947FEB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ISD: "Trusted Partner and Provider of Choice"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49A9-71DA-4F9B-956F-B4CCE973395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43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" t="14287" r="767" b="12698"/>
          <a:stretch/>
        </p:blipFill>
        <p:spPr>
          <a:xfrm>
            <a:off x="457201" y="1066799"/>
            <a:ext cx="7732642" cy="583117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Belly of the Duck is getting deeper, head getting taller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C74F-6996-4F36-97BC-862E3E947FEB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ISD: "Trusted Partner and Provider of Choice"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49A9-71DA-4F9B-956F-B4CCE973395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65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/>
          <a:p>
            <a:r>
              <a:rPr lang="en-US" dirty="0"/>
              <a:t>Modeled Daily Load Profile from EVs in 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C74F-6996-4F36-97BC-862E3E947FEB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ISD: "Trusted Partner and Provider of Choice"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49A9-71DA-4F9B-956F-B4CCE973395B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9" y="1371474"/>
            <a:ext cx="7699201" cy="541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92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C74F-6996-4F36-97BC-862E3E947FEB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ISD: "Trusted Partner and Provider of Choice"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49A9-71DA-4F9B-956F-B4CCE973395B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9987" y="2743200"/>
            <a:ext cx="75133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/>
              <a:t>Why does this all matter?</a:t>
            </a:r>
          </a:p>
        </p:txBody>
      </p:sp>
    </p:spTree>
    <p:extLst>
      <p:ext uri="{BB962C8B-B14F-4D97-AF65-F5344CB8AC3E}">
        <p14:creationId xmlns:p14="http://schemas.microsoft.com/office/powerpoint/2010/main" val="2549809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Electrification will be disruptive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Grid impact of EV charging will increase</a:t>
            </a:r>
          </a:p>
          <a:p>
            <a:r>
              <a:rPr lang="en-US" dirty="0"/>
              <a:t>Medium and Heavy duty will come on strong in the next decade and will have even greater grid challenges</a:t>
            </a:r>
          </a:p>
          <a:p>
            <a:r>
              <a:rPr lang="en-US" dirty="0"/>
              <a:t>Fleet electrification strategies will need to be developed to minimize costs</a:t>
            </a:r>
          </a:p>
          <a:p>
            <a:endParaRPr lang="en-US" dirty="0"/>
          </a:p>
          <a:p>
            <a:r>
              <a:rPr lang="en-US" dirty="0"/>
              <a:t>At the macro level, when and where charging occurs will have profound impacts on the grid, and therefore costs</a:t>
            </a:r>
          </a:p>
          <a:p>
            <a:endParaRPr lang="en-US" dirty="0"/>
          </a:p>
          <a:p>
            <a:r>
              <a:rPr lang="en-US" dirty="0"/>
              <a:t>We need to rethink “fueling”</a:t>
            </a:r>
          </a:p>
          <a:p>
            <a:pPr lvl="1"/>
            <a:r>
              <a:rPr lang="en-US" dirty="0"/>
              <a:t>The gas and diesel station network has been built over a century and benefit from network effects</a:t>
            </a:r>
          </a:p>
          <a:p>
            <a:pPr lvl="1"/>
            <a:r>
              <a:rPr lang="en-US" dirty="0"/>
              <a:t>EVSE network has only been developed over the past decade</a:t>
            </a:r>
          </a:p>
          <a:p>
            <a:pPr lvl="1"/>
            <a:r>
              <a:rPr lang="en-US" dirty="0"/>
              <a:t>While gas costs might vary slightly across a region, it generally costs the same throughout the day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EFF7-E299-4DF4-83EE-736D4AD89D21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ISD: "Trusted Partner and Provider of Choice"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49A9-71DA-4F9B-956F-B4CCE973395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23">
      <a:dk1>
        <a:srgbClr val="0B5EA9"/>
      </a:dk1>
      <a:lt1>
        <a:sysClr val="window" lastClr="FFFFFF"/>
      </a:lt1>
      <a:dk2>
        <a:srgbClr val="92D050"/>
      </a:dk2>
      <a:lt2>
        <a:srgbClr val="DBF5F9"/>
      </a:lt2>
      <a:accent1>
        <a:srgbClr val="05294A"/>
      </a:accent1>
      <a:accent2>
        <a:srgbClr val="009DD9"/>
      </a:accent2>
      <a:accent3>
        <a:srgbClr val="92D050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15941</TotalTime>
  <Words>346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Adjacency</vt:lpstr>
      <vt:lpstr>Electric Vehicle Infrastructure Needs</vt:lpstr>
      <vt:lpstr>Macro Trends – Convergence of Renewable Electricity and Clean Transportation</vt:lpstr>
      <vt:lpstr>CAISO Duck Curve</vt:lpstr>
      <vt:lpstr>Belly of the Duck is getting deeper, head getting taller</vt:lpstr>
      <vt:lpstr>Modeled Daily Load Profile from EVs in CA</vt:lpstr>
      <vt:lpstr>PowerPoint Presentation</vt:lpstr>
      <vt:lpstr>Transportation Electrification will be disruptive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Gayla Kraetsch Hartsough</dc:creator>
  <cp:lastModifiedBy>SGVCOG</cp:lastModifiedBy>
  <cp:revision>185</cp:revision>
  <cp:lastPrinted>2018-07-16T21:58:01Z</cp:lastPrinted>
  <dcterms:created xsi:type="dcterms:W3CDTF">2018-05-08T17:51:50Z</dcterms:created>
  <dcterms:modified xsi:type="dcterms:W3CDTF">2022-01-26T01:27:23Z</dcterms:modified>
</cp:coreProperties>
</file>